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1" r:id="rId3"/>
    <p:sldId id="279" r:id="rId4"/>
    <p:sldId id="281" r:id="rId5"/>
    <p:sldId id="286" r:id="rId6"/>
    <p:sldId id="285" r:id="rId7"/>
    <p:sldId id="287" r:id="rId8"/>
    <p:sldId id="290" r:id="rId9"/>
    <p:sldId id="280" r:id="rId10"/>
    <p:sldId id="292" r:id="rId11"/>
    <p:sldId id="293" r:id="rId12"/>
    <p:sldId id="270" r:id="rId13"/>
    <p:sldId id="269" r:id="rId14"/>
    <p:sldId id="263" r:id="rId15"/>
    <p:sldId id="294" r:id="rId16"/>
    <p:sldId id="26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24"/>
    <p:restoredTop sz="93692"/>
  </p:normalViewPr>
  <p:slideViewPr>
    <p:cSldViewPr snapToGrid="0" snapToObjects="1">
      <p:cViewPr>
        <p:scale>
          <a:sx n="70" d="100"/>
          <a:sy n="70" d="100"/>
        </p:scale>
        <p:origin x="-870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81C82B-AD12-4D88-A874-0DAF3C2FF940}" type="doc">
      <dgm:prSet loTypeId="urn:microsoft.com/office/officeart/2005/8/layout/pyramid3" loCatId="pyramid" qsTypeId="urn:microsoft.com/office/officeart/2005/8/quickstyle/simple1" qsCatId="simple" csTypeId="urn:microsoft.com/office/officeart/2005/8/colors/accent2_4" csCatId="accent2" phldr="1"/>
      <dgm:spPr/>
    </dgm:pt>
    <dgm:pt modelId="{463FC2CB-F06A-40C7-ACB6-5C33E2782F29}">
      <dgm:prSet phldrT="[文本]" custT="1"/>
      <dgm:spPr/>
      <dgm:t>
        <a:bodyPr/>
        <a:lstStyle/>
        <a:p>
          <a:r>
            <a:rPr lang="zh-CN" altLang="en-US" sz="1400" dirty="0"/>
            <a:t>浏览</a:t>
          </a:r>
        </a:p>
      </dgm:t>
    </dgm:pt>
    <dgm:pt modelId="{4068881E-F948-4BCF-A4C1-01231D5B39DA}" type="parTrans" cxnId="{13C1B49A-E2E1-422E-9E61-8BA26A8A7B4F}">
      <dgm:prSet/>
      <dgm:spPr/>
      <dgm:t>
        <a:bodyPr/>
        <a:lstStyle/>
        <a:p>
          <a:endParaRPr lang="zh-CN" altLang="en-US" sz="1400"/>
        </a:p>
      </dgm:t>
    </dgm:pt>
    <dgm:pt modelId="{75CAADFE-AB2F-47BB-8412-0521BE0BED23}" type="sibTrans" cxnId="{13C1B49A-E2E1-422E-9E61-8BA26A8A7B4F}">
      <dgm:prSet/>
      <dgm:spPr/>
      <dgm:t>
        <a:bodyPr/>
        <a:lstStyle/>
        <a:p>
          <a:endParaRPr lang="zh-CN" altLang="en-US" sz="1400"/>
        </a:p>
      </dgm:t>
    </dgm:pt>
    <dgm:pt modelId="{DA517844-A7E9-4522-86A0-292E889CDFC3}">
      <dgm:prSet phldrT="[文本]" custT="1"/>
      <dgm:spPr/>
      <dgm:t>
        <a:bodyPr/>
        <a:lstStyle/>
        <a:p>
          <a:r>
            <a:rPr lang="zh-CN" altLang="en-US" sz="1400" dirty="0"/>
            <a:t>点击</a:t>
          </a:r>
        </a:p>
      </dgm:t>
    </dgm:pt>
    <dgm:pt modelId="{4EC5D41A-F1A4-4472-AFE4-EA8C83DECB3F}" type="parTrans" cxnId="{92FA015B-FF46-4532-AE88-08BA94170D45}">
      <dgm:prSet/>
      <dgm:spPr/>
      <dgm:t>
        <a:bodyPr/>
        <a:lstStyle/>
        <a:p>
          <a:endParaRPr lang="zh-CN" altLang="en-US" sz="1400"/>
        </a:p>
      </dgm:t>
    </dgm:pt>
    <dgm:pt modelId="{3AA3CC3C-D735-4D80-9FFF-AA132A02017C}" type="sibTrans" cxnId="{92FA015B-FF46-4532-AE88-08BA94170D45}">
      <dgm:prSet/>
      <dgm:spPr/>
      <dgm:t>
        <a:bodyPr/>
        <a:lstStyle/>
        <a:p>
          <a:endParaRPr lang="zh-CN" altLang="en-US" sz="1400"/>
        </a:p>
      </dgm:t>
    </dgm:pt>
    <dgm:pt modelId="{05D25F26-38BB-4B52-B7E7-59453DFF0B1A}">
      <dgm:prSet phldrT="[文本]" custT="1"/>
      <dgm:spPr/>
      <dgm:t>
        <a:bodyPr/>
        <a:lstStyle/>
        <a:p>
          <a:r>
            <a:rPr lang="zh-CN" altLang="en-US" sz="1400" dirty="0"/>
            <a:t>电话</a:t>
          </a:r>
        </a:p>
      </dgm:t>
    </dgm:pt>
    <dgm:pt modelId="{AF946281-FA86-4FF9-AB88-7428B38700F6}" type="parTrans" cxnId="{20C4289A-2D63-4473-84B4-97A61E710A09}">
      <dgm:prSet/>
      <dgm:spPr/>
      <dgm:t>
        <a:bodyPr/>
        <a:lstStyle/>
        <a:p>
          <a:endParaRPr lang="zh-CN" altLang="en-US" sz="1400"/>
        </a:p>
      </dgm:t>
    </dgm:pt>
    <dgm:pt modelId="{08516EBE-3E0B-464F-B5E9-C493E7632C70}" type="sibTrans" cxnId="{20C4289A-2D63-4473-84B4-97A61E710A09}">
      <dgm:prSet/>
      <dgm:spPr/>
      <dgm:t>
        <a:bodyPr/>
        <a:lstStyle/>
        <a:p>
          <a:endParaRPr lang="zh-CN" altLang="en-US" sz="1400"/>
        </a:p>
      </dgm:t>
    </dgm:pt>
    <dgm:pt modelId="{5DE146A6-D77F-4803-A088-FC942C8A0820}">
      <dgm:prSet phldrT="[文本]" custT="1"/>
      <dgm:spPr/>
      <dgm:t>
        <a:bodyPr/>
        <a:lstStyle/>
        <a:p>
          <a:r>
            <a:rPr lang="zh-CN" altLang="en-US" sz="1400" dirty="0"/>
            <a:t>成交</a:t>
          </a:r>
        </a:p>
      </dgm:t>
    </dgm:pt>
    <dgm:pt modelId="{2EF9DB8B-9F98-4937-9F03-70AE4C2CFC62}" type="parTrans" cxnId="{5AC1942A-939D-4624-9C74-F585BFC7E3DA}">
      <dgm:prSet/>
      <dgm:spPr/>
      <dgm:t>
        <a:bodyPr/>
        <a:lstStyle/>
        <a:p>
          <a:endParaRPr lang="zh-CN" altLang="en-US" sz="1400"/>
        </a:p>
      </dgm:t>
    </dgm:pt>
    <dgm:pt modelId="{3E2C73B6-2577-424A-915A-5C5B13332DAF}" type="sibTrans" cxnId="{5AC1942A-939D-4624-9C74-F585BFC7E3DA}">
      <dgm:prSet/>
      <dgm:spPr/>
      <dgm:t>
        <a:bodyPr/>
        <a:lstStyle/>
        <a:p>
          <a:endParaRPr lang="zh-CN" altLang="en-US" sz="1400"/>
        </a:p>
      </dgm:t>
    </dgm:pt>
    <dgm:pt modelId="{610C3ECC-A2B3-470E-B131-30E3A3F6077F}" type="pres">
      <dgm:prSet presAssocID="{5781C82B-AD12-4D88-A874-0DAF3C2FF940}" presName="Name0" presStyleCnt="0">
        <dgm:presLayoutVars>
          <dgm:dir/>
          <dgm:animLvl val="lvl"/>
          <dgm:resizeHandles val="exact"/>
        </dgm:presLayoutVars>
      </dgm:prSet>
      <dgm:spPr/>
    </dgm:pt>
    <dgm:pt modelId="{3F92BECF-3E05-4808-A223-FDBB461D9D68}" type="pres">
      <dgm:prSet presAssocID="{463FC2CB-F06A-40C7-ACB6-5C33E2782F29}" presName="Name8" presStyleCnt="0"/>
      <dgm:spPr/>
    </dgm:pt>
    <dgm:pt modelId="{C9725948-6791-4567-AE76-6B12806ECBFC}" type="pres">
      <dgm:prSet presAssocID="{463FC2CB-F06A-40C7-ACB6-5C33E2782F29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3F27B7-0CB5-4D70-B379-D936A664B043}" type="pres">
      <dgm:prSet presAssocID="{463FC2CB-F06A-40C7-ACB6-5C33E2782F2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C1C91A-98AB-49BF-9805-229ECF3477A8}" type="pres">
      <dgm:prSet presAssocID="{DA517844-A7E9-4522-86A0-292E889CDFC3}" presName="Name8" presStyleCnt="0"/>
      <dgm:spPr/>
    </dgm:pt>
    <dgm:pt modelId="{AF167433-4BBE-4A0E-AAD7-61AB4B14367B}" type="pres">
      <dgm:prSet presAssocID="{DA517844-A7E9-4522-86A0-292E889CDFC3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575AF4-A12D-468D-8407-51772B412777}" type="pres">
      <dgm:prSet presAssocID="{DA517844-A7E9-4522-86A0-292E889CDFC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729A5E-CA02-44D1-A89D-168EF4927A18}" type="pres">
      <dgm:prSet presAssocID="{05D25F26-38BB-4B52-B7E7-59453DFF0B1A}" presName="Name8" presStyleCnt="0"/>
      <dgm:spPr/>
    </dgm:pt>
    <dgm:pt modelId="{FA570FF0-76F7-4345-9B3A-132F40FE6582}" type="pres">
      <dgm:prSet presAssocID="{05D25F26-38BB-4B52-B7E7-59453DFF0B1A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6AE1CF-0089-4F71-9E88-2C581C9BAF59}" type="pres">
      <dgm:prSet presAssocID="{05D25F26-38BB-4B52-B7E7-59453DFF0B1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4B6364-3716-48D1-A310-11DF1AC1B9D5}" type="pres">
      <dgm:prSet presAssocID="{5DE146A6-D77F-4803-A088-FC942C8A0820}" presName="Name8" presStyleCnt="0"/>
      <dgm:spPr/>
    </dgm:pt>
    <dgm:pt modelId="{FC0A06AA-9DA9-42E0-A43D-F9164772D4BF}" type="pres">
      <dgm:prSet presAssocID="{5DE146A6-D77F-4803-A088-FC942C8A0820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444312-6F69-4992-A98A-D5FE009364B0}" type="pres">
      <dgm:prSet presAssocID="{5DE146A6-D77F-4803-A088-FC942C8A082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3C1B49A-E2E1-422E-9E61-8BA26A8A7B4F}" srcId="{5781C82B-AD12-4D88-A874-0DAF3C2FF940}" destId="{463FC2CB-F06A-40C7-ACB6-5C33E2782F29}" srcOrd="0" destOrd="0" parTransId="{4068881E-F948-4BCF-A4C1-01231D5B39DA}" sibTransId="{75CAADFE-AB2F-47BB-8412-0521BE0BED23}"/>
    <dgm:cxn modelId="{A25FA3AE-15E6-420C-BD34-7E3D6579D22F}" type="presOf" srcId="{05D25F26-38BB-4B52-B7E7-59453DFF0B1A}" destId="{D96AE1CF-0089-4F71-9E88-2C581C9BAF59}" srcOrd="1" destOrd="0" presId="urn:microsoft.com/office/officeart/2005/8/layout/pyramid3"/>
    <dgm:cxn modelId="{20C4289A-2D63-4473-84B4-97A61E710A09}" srcId="{5781C82B-AD12-4D88-A874-0DAF3C2FF940}" destId="{05D25F26-38BB-4B52-B7E7-59453DFF0B1A}" srcOrd="2" destOrd="0" parTransId="{AF946281-FA86-4FF9-AB88-7428B38700F6}" sibTransId="{08516EBE-3E0B-464F-B5E9-C493E7632C70}"/>
    <dgm:cxn modelId="{5AC1942A-939D-4624-9C74-F585BFC7E3DA}" srcId="{5781C82B-AD12-4D88-A874-0DAF3C2FF940}" destId="{5DE146A6-D77F-4803-A088-FC942C8A0820}" srcOrd="3" destOrd="0" parTransId="{2EF9DB8B-9F98-4937-9F03-70AE4C2CFC62}" sibTransId="{3E2C73B6-2577-424A-915A-5C5B13332DAF}"/>
    <dgm:cxn modelId="{92FA015B-FF46-4532-AE88-08BA94170D45}" srcId="{5781C82B-AD12-4D88-A874-0DAF3C2FF940}" destId="{DA517844-A7E9-4522-86A0-292E889CDFC3}" srcOrd="1" destOrd="0" parTransId="{4EC5D41A-F1A4-4472-AFE4-EA8C83DECB3F}" sibTransId="{3AA3CC3C-D735-4D80-9FFF-AA132A02017C}"/>
    <dgm:cxn modelId="{3645AA29-16F9-49AA-80B9-E814745D59A5}" type="presOf" srcId="{DA517844-A7E9-4522-86A0-292E889CDFC3}" destId="{B4575AF4-A12D-468D-8407-51772B412777}" srcOrd="1" destOrd="0" presId="urn:microsoft.com/office/officeart/2005/8/layout/pyramid3"/>
    <dgm:cxn modelId="{EC5CFA44-0C74-400B-8826-5616A0233B80}" type="presOf" srcId="{05D25F26-38BB-4B52-B7E7-59453DFF0B1A}" destId="{FA570FF0-76F7-4345-9B3A-132F40FE6582}" srcOrd="0" destOrd="0" presId="urn:microsoft.com/office/officeart/2005/8/layout/pyramid3"/>
    <dgm:cxn modelId="{85A7A8BD-4296-49B9-A382-57A3CA056CE1}" type="presOf" srcId="{5DE146A6-D77F-4803-A088-FC942C8A0820}" destId="{FC0A06AA-9DA9-42E0-A43D-F9164772D4BF}" srcOrd="0" destOrd="0" presId="urn:microsoft.com/office/officeart/2005/8/layout/pyramid3"/>
    <dgm:cxn modelId="{65F53398-0C7D-407D-AB39-6611596C8C33}" type="presOf" srcId="{5781C82B-AD12-4D88-A874-0DAF3C2FF940}" destId="{610C3ECC-A2B3-470E-B131-30E3A3F6077F}" srcOrd="0" destOrd="0" presId="urn:microsoft.com/office/officeart/2005/8/layout/pyramid3"/>
    <dgm:cxn modelId="{1421C933-B8FD-471E-BCBB-A06AC85F94D4}" type="presOf" srcId="{DA517844-A7E9-4522-86A0-292E889CDFC3}" destId="{AF167433-4BBE-4A0E-AAD7-61AB4B14367B}" srcOrd="0" destOrd="0" presId="urn:microsoft.com/office/officeart/2005/8/layout/pyramid3"/>
    <dgm:cxn modelId="{9F493CB6-9846-4618-AD5B-B7E76046968D}" type="presOf" srcId="{463FC2CB-F06A-40C7-ACB6-5C33E2782F29}" destId="{C9725948-6791-4567-AE76-6B12806ECBFC}" srcOrd="0" destOrd="0" presId="urn:microsoft.com/office/officeart/2005/8/layout/pyramid3"/>
    <dgm:cxn modelId="{D1D42B01-A995-4325-BD29-FAC19A019EC7}" type="presOf" srcId="{463FC2CB-F06A-40C7-ACB6-5C33E2782F29}" destId="{D03F27B7-0CB5-4D70-B379-D936A664B043}" srcOrd="1" destOrd="0" presId="urn:microsoft.com/office/officeart/2005/8/layout/pyramid3"/>
    <dgm:cxn modelId="{036BD07D-0C3F-4BC8-A1AB-FC5356E5DEE0}" type="presOf" srcId="{5DE146A6-D77F-4803-A088-FC942C8A0820}" destId="{CA444312-6F69-4992-A98A-D5FE009364B0}" srcOrd="1" destOrd="0" presId="urn:microsoft.com/office/officeart/2005/8/layout/pyramid3"/>
    <dgm:cxn modelId="{3512AA12-3232-4EC2-A3FB-E81199DEDBB9}" type="presParOf" srcId="{610C3ECC-A2B3-470E-B131-30E3A3F6077F}" destId="{3F92BECF-3E05-4808-A223-FDBB461D9D68}" srcOrd="0" destOrd="0" presId="urn:microsoft.com/office/officeart/2005/8/layout/pyramid3"/>
    <dgm:cxn modelId="{4F3AB922-CA57-4519-9F4E-951F8ED0405F}" type="presParOf" srcId="{3F92BECF-3E05-4808-A223-FDBB461D9D68}" destId="{C9725948-6791-4567-AE76-6B12806ECBFC}" srcOrd="0" destOrd="0" presId="urn:microsoft.com/office/officeart/2005/8/layout/pyramid3"/>
    <dgm:cxn modelId="{557555A7-99A4-497A-8FDA-AF7756B98359}" type="presParOf" srcId="{3F92BECF-3E05-4808-A223-FDBB461D9D68}" destId="{D03F27B7-0CB5-4D70-B379-D936A664B043}" srcOrd="1" destOrd="0" presId="urn:microsoft.com/office/officeart/2005/8/layout/pyramid3"/>
    <dgm:cxn modelId="{18785F59-614D-41FA-A9FB-08433E9DB814}" type="presParOf" srcId="{610C3ECC-A2B3-470E-B131-30E3A3F6077F}" destId="{FCC1C91A-98AB-49BF-9805-229ECF3477A8}" srcOrd="1" destOrd="0" presId="urn:microsoft.com/office/officeart/2005/8/layout/pyramid3"/>
    <dgm:cxn modelId="{5477E030-45FF-49B9-9863-AA7DFDAEF7A3}" type="presParOf" srcId="{FCC1C91A-98AB-49BF-9805-229ECF3477A8}" destId="{AF167433-4BBE-4A0E-AAD7-61AB4B14367B}" srcOrd="0" destOrd="0" presId="urn:microsoft.com/office/officeart/2005/8/layout/pyramid3"/>
    <dgm:cxn modelId="{CC0BE000-42B5-4790-93F2-B8022CC48869}" type="presParOf" srcId="{FCC1C91A-98AB-49BF-9805-229ECF3477A8}" destId="{B4575AF4-A12D-468D-8407-51772B412777}" srcOrd="1" destOrd="0" presId="urn:microsoft.com/office/officeart/2005/8/layout/pyramid3"/>
    <dgm:cxn modelId="{FA92E24B-F5AD-4312-9B7C-F3B2B8135CE7}" type="presParOf" srcId="{610C3ECC-A2B3-470E-B131-30E3A3F6077F}" destId="{47729A5E-CA02-44D1-A89D-168EF4927A18}" srcOrd="2" destOrd="0" presId="urn:microsoft.com/office/officeart/2005/8/layout/pyramid3"/>
    <dgm:cxn modelId="{0EFCA0A0-03FE-4EBE-8B02-BBF31B6AC681}" type="presParOf" srcId="{47729A5E-CA02-44D1-A89D-168EF4927A18}" destId="{FA570FF0-76F7-4345-9B3A-132F40FE6582}" srcOrd="0" destOrd="0" presId="urn:microsoft.com/office/officeart/2005/8/layout/pyramid3"/>
    <dgm:cxn modelId="{1BFDC9E3-8733-40E1-BE0C-67EB270E004B}" type="presParOf" srcId="{47729A5E-CA02-44D1-A89D-168EF4927A18}" destId="{D96AE1CF-0089-4F71-9E88-2C581C9BAF59}" srcOrd="1" destOrd="0" presId="urn:microsoft.com/office/officeart/2005/8/layout/pyramid3"/>
    <dgm:cxn modelId="{FBFE3E5B-CE44-4AEE-A192-27D76F0DECDB}" type="presParOf" srcId="{610C3ECC-A2B3-470E-B131-30E3A3F6077F}" destId="{5F4B6364-3716-48D1-A310-11DF1AC1B9D5}" srcOrd="3" destOrd="0" presId="urn:microsoft.com/office/officeart/2005/8/layout/pyramid3"/>
    <dgm:cxn modelId="{7051B942-6BEE-42FC-A476-7CB41E88BCD7}" type="presParOf" srcId="{5F4B6364-3716-48D1-A310-11DF1AC1B9D5}" destId="{FC0A06AA-9DA9-42E0-A43D-F9164772D4BF}" srcOrd="0" destOrd="0" presId="urn:microsoft.com/office/officeart/2005/8/layout/pyramid3"/>
    <dgm:cxn modelId="{27EEBE05-E1D6-420E-A2AF-2708BE8CCD1C}" type="presParOf" srcId="{5F4B6364-3716-48D1-A310-11DF1AC1B9D5}" destId="{CA444312-6F69-4992-A98A-D5FE009364B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9725948-6791-4567-AE76-6B12806ECBFC}">
      <dsp:nvSpPr>
        <dsp:cNvPr id="0" name=""/>
        <dsp:cNvSpPr/>
      </dsp:nvSpPr>
      <dsp:spPr>
        <a:xfrm rot="10800000">
          <a:off x="0" y="0"/>
          <a:ext cx="1634589" cy="743604"/>
        </a:xfrm>
        <a:prstGeom prst="trapezoid">
          <a:avLst>
            <a:gd name="adj" fmla="val 27477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/>
            <a:t>浏览</a:t>
          </a:r>
        </a:p>
      </dsp:txBody>
      <dsp:txXfrm>
        <a:off x="286053" y="0"/>
        <a:ext cx="1062483" cy="743604"/>
      </dsp:txXfrm>
    </dsp:sp>
    <dsp:sp modelId="{AF167433-4BBE-4A0E-AAD7-61AB4B14367B}">
      <dsp:nvSpPr>
        <dsp:cNvPr id="0" name=""/>
        <dsp:cNvSpPr/>
      </dsp:nvSpPr>
      <dsp:spPr>
        <a:xfrm rot="10800000">
          <a:off x="204323" y="743604"/>
          <a:ext cx="1225942" cy="743604"/>
        </a:xfrm>
        <a:prstGeom prst="trapezoid">
          <a:avLst>
            <a:gd name="adj" fmla="val 27477"/>
          </a:avLst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/>
            <a:t>点击</a:t>
          </a:r>
        </a:p>
      </dsp:txBody>
      <dsp:txXfrm>
        <a:off x="418863" y="743604"/>
        <a:ext cx="796862" cy="743604"/>
      </dsp:txXfrm>
    </dsp:sp>
    <dsp:sp modelId="{FA570FF0-76F7-4345-9B3A-132F40FE6582}">
      <dsp:nvSpPr>
        <dsp:cNvPr id="0" name=""/>
        <dsp:cNvSpPr/>
      </dsp:nvSpPr>
      <dsp:spPr>
        <a:xfrm rot="10800000">
          <a:off x="408647" y="1487209"/>
          <a:ext cx="817294" cy="743604"/>
        </a:xfrm>
        <a:prstGeom prst="trapezoid">
          <a:avLst>
            <a:gd name="adj" fmla="val 27477"/>
          </a:avLst>
        </a:prstGeom>
        <a:solidFill>
          <a:schemeClr val="accent2">
            <a:shade val="50000"/>
            <a:hueOff val="-591174"/>
            <a:satOff val="7783"/>
            <a:lumOff val="466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/>
            <a:t>电话</a:t>
          </a:r>
        </a:p>
      </dsp:txBody>
      <dsp:txXfrm>
        <a:off x="551674" y="1487209"/>
        <a:ext cx="531241" cy="743604"/>
      </dsp:txXfrm>
    </dsp:sp>
    <dsp:sp modelId="{FC0A06AA-9DA9-42E0-A43D-F9164772D4BF}">
      <dsp:nvSpPr>
        <dsp:cNvPr id="0" name=""/>
        <dsp:cNvSpPr/>
      </dsp:nvSpPr>
      <dsp:spPr>
        <a:xfrm rot="10800000">
          <a:off x="612971" y="2230814"/>
          <a:ext cx="408647" cy="743604"/>
        </a:xfrm>
        <a:prstGeom prst="trapezoid">
          <a:avLst>
            <a:gd name="adj" fmla="val 50000"/>
          </a:avLst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/>
            <a:t>成交</a:t>
          </a:r>
        </a:p>
      </dsp:txBody>
      <dsp:txXfrm>
        <a:off x="612971" y="2230814"/>
        <a:ext cx="408647" cy="743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3FD1F-8946-8246-9501-38B68FCE6198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31734-CF53-6C42-AE61-919479CBD90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7326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6504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722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3796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9432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0578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9522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8411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923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9088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6531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86315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41B3C-83B5-F141-B6E5-E5ACD1C03ED2}" type="datetimeFigureOut">
              <a:rPr kumimoji="1" lang="zh-CN" altLang="en-US" smtClean="0"/>
              <a:pPr/>
              <a:t>2018/8/19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4D6F9-1939-6A40-A3CA-06E9E0728E7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4518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5" Type="http://schemas.openxmlformats.org/officeDocument/2006/relationships/image" Target="../media/image26.png"/><Relationship Id="rId4" Type="http://schemas.microsoft.com/office/2007/relationships/media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2.mov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未标题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051" name="Rectangle 2" descr="标题 7"/>
          <p:cNvSpPr>
            <a:spLocks noGrp="1" noChangeArrowheads="1"/>
          </p:cNvSpPr>
          <p:nvPr>
            <p:ph type="title"/>
          </p:nvPr>
        </p:nvSpPr>
        <p:spPr>
          <a:xfrm>
            <a:off x="1524000" y="191069"/>
            <a:ext cx="9144000" cy="2387600"/>
          </a:xfrm>
        </p:spPr>
        <p:txBody>
          <a:bodyPr anchor="b"/>
          <a:lstStyle/>
          <a:p>
            <a:pPr algn="ctr"/>
            <a:r>
              <a:rPr lang="zh-CN" altLang="en-US" sz="5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Merriweather Sans" charset="0"/>
              </a:rPr>
              <a:t>运满满在大</a:t>
            </a:r>
            <a:r>
              <a:rPr lang="zh-CN" altLang="en-US" sz="5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Merriweather Sans" charset="0"/>
              </a:rPr>
              <a:t>数据和</a:t>
            </a:r>
            <a:r>
              <a:rPr lang="en-US" altLang="zh-CN" sz="5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Merriweather Sans" charset="0"/>
              </a:rPr>
              <a:t>AI</a:t>
            </a:r>
            <a:r>
              <a:rPr lang="zh-CN" altLang="en-US" sz="5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Merriweather Sans" charset="0"/>
              </a:rPr>
              <a:t>的</a:t>
            </a:r>
            <a:r>
              <a:rPr lang="zh-CN" altLang="en-US" sz="5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Merriweather Sans" charset="0"/>
              </a:rPr>
              <a:t>应用</a:t>
            </a:r>
            <a:endParaRPr lang="zh-CN" altLang="zh-CN" sz="5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Merriweather Sans" charset="0"/>
            </a:endParaRPr>
          </a:p>
        </p:txBody>
      </p:sp>
      <p:sp>
        <p:nvSpPr>
          <p:cNvPr id="2052" name="Rectangle 3" descr="副标题 8"/>
          <p:cNvSpPr>
            <a:spLocks noGrp="1" noChangeArrowheads="1"/>
          </p:cNvSpPr>
          <p:nvPr>
            <p:ph type="body" sz="quarter" idx="1"/>
          </p:nvPr>
        </p:nvSpPr>
        <p:spPr>
          <a:xfrm>
            <a:off x="1524000" y="3629334"/>
            <a:ext cx="9144000" cy="1654175"/>
          </a:xfrm>
        </p:spPr>
        <p:txBody>
          <a:bodyPr/>
          <a:lstStyle/>
          <a:p>
            <a:pPr marL="0" indent="0" algn="ctr" eaLnBrk="1">
              <a:lnSpc>
                <a:spcPct val="150000"/>
              </a:lnSpc>
              <a:buSzTx/>
              <a:buFontTx/>
              <a:buNone/>
            </a:pPr>
            <a:r>
              <a:rPr lang="zh-CN" altLang="en-US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Merriweather Sans" charset="0"/>
              </a:rPr>
              <a:t>王东</a:t>
            </a:r>
            <a:endParaRPr lang="en-US" altLang="zh-CN" b="1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Merriweather Sans" charset="0"/>
            </a:endParaRPr>
          </a:p>
          <a:p>
            <a:pPr marL="0" indent="0" algn="ctr" eaLnBrk="1">
              <a:lnSpc>
                <a:spcPct val="150000"/>
              </a:lnSpc>
              <a:buSzTx/>
              <a:buFontTx/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Merriweather Sans" charset="0"/>
              </a:rPr>
              <a:t>运满满 </a:t>
            </a:r>
            <a:r>
              <a:rPr lang="zh-CN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Merriweather Sans" charset="0"/>
              </a:rPr>
              <a:t>CTO </a:t>
            </a:r>
            <a:endParaRPr lang="zh-CN" altLang="zh-CN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Merriweather Sans" charset="0"/>
            </a:endParaRPr>
          </a:p>
        </p:txBody>
      </p:sp>
      <p:pic>
        <p:nvPicPr>
          <p:cNvPr id="2053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5283509"/>
            <a:ext cx="387191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15974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0878" y="3514115"/>
            <a:ext cx="3616656" cy="309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682388" y="1718653"/>
            <a:ext cx="75713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通过高精地图和惯性定位进行路径规划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将多路传感器</a:t>
            </a:r>
            <a:r>
              <a:rPr lang="zh-CN" altLang="en-US" dirty="0" smtClean="0"/>
              <a:t>融合，通过机器视觉识别道路、行驶的汽车</a:t>
            </a:r>
            <a:r>
              <a:rPr lang="zh-CN" altLang="en-US" dirty="0" smtClean="0"/>
              <a:t>和行人、</a:t>
            </a:r>
            <a:r>
              <a:rPr lang="zh-CN" altLang="en-US" dirty="0" smtClean="0"/>
              <a:t>障碍物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通过机器学习预测物体行为做出决策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通过</a:t>
            </a:r>
            <a:r>
              <a:rPr lang="en-US" altLang="zh-CN" dirty="0" smtClean="0"/>
              <a:t>Can</a:t>
            </a:r>
            <a:r>
              <a:rPr lang="zh-CN" altLang="en-US" dirty="0" smtClean="0"/>
              <a:t>总线控制汽车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  <p:sp>
        <p:nvSpPr>
          <p:cNvPr id="32" name="矩形 31"/>
          <p:cNvSpPr/>
          <p:nvPr/>
        </p:nvSpPr>
        <p:spPr>
          <a:xfrm>
            <a:off x="265292" y="172027"/>
            <a:ext cx="59298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无人驾驶卡车的技术和运满满的探索</a:t>
            </a:r>
            <a:endParaRPr lang="en-US" altLang="zh-CN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1319" y="1160059"/>
            <a:ext cx="596407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无人驾驶有规划、感知、预测、决策、控制组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3316" y="3487977"/>
            <a:ext cx="6615943" cy="3151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1821588" y="603494"/>
            <a:ext cx="5245917" cy="3640540"/>
            <a:chOff x="-2622959" y="1337480"/>
            <a:chExt cx="5245917" cy="364054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2622959" y="1337480"/>
              <a:ext cx="5245917" cy="3640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圆角矩形 5"/>
            <p:cNvSpPr/>
            <p:nvPr/>
          </p:nvSpPr>
          <p:spPr>
            <a:xfrm>
              <a:off x="0" y="3125337"/>
              <a:ext cx="518615" cy="30025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678674" y="3166281"/>
              <a:ext cx="518615" cy="30025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0" y="2402006"/>
              <a:ext cx="313899" cy="1774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624084" y="2497541"/>
              <a:ext cx="286602" cy="15012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rot="680014">
              <a:off x="423080" y="2142698"/>
              <a:ext cx="1037230" cy="15012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900752" y="4203510"/>
              <a:ext cx="313898" cy="20471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323832" y="4217158"/>
              <a:ext cx="313898" cy="204718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914400" y="3275462"/>
              <a:ext cx="313898" cy="20471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39351" y="5330208"/>
            <a:ext cx="94442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dirty="0" smtClean="0"/>
              <a:t>  传感器：采用多传感器融合方案，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个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线</a:t>
            </a:r>
            <a:r>
              <a:rPr lang="en-US" altLang="zh-CN" sz="1600" dirty="0" smtClean="0"/>
              <a:t>LiDAR+2</a:t>
            </a:r>
            <a:r>
              <a:rPr lang="zh-CN" altLang="en-US" sz="1600" dirty="0" smtClean="0"/>
              <a:t>个</a:t>
            </a:r>
            <a:r>
              <a:rPr lang="en-US" altLang="zh-CN" sz="1600" dirty="0" smtClean="0"/>
              <a:t>16</a:t>
            </a:r>
            <a:r>
              <a:rPr lang="zh-CN" altLang="en-US" sz="1600" dirty="0" smtClean="0"/>
              <a:t>线</a:t>
            </a:r>
            <a:r>
              <a:rPr lang="en-US" altLang="zh-CN" sz="1600" dirty="0" err="1" smtClean="0"/>
              <a:t>LiDAR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10</a:t>
            </a:r>
            <a:r>
              <a:rPr lang="zh-CN" altLang="en-US" sz="1600" dirty="0" smtClean="0"/>
              <a:t>个摄像头，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个超声波雷达</a:t>
            </a:r>
            <a:endParaRPr lang="en-US" altLang="zh-CN" sz="16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/>
              <a:t>  算法：对多传感器信息进行融合，基于深度学习算法完成感知、规划和控制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/>
              <a:t>  高精度地图：具备绘制高精度地图能力的绘制车  </a:t>
            </a:r>
            <a:endParaRPr lang="en-US" altLang="zh-CN" sz="1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05861" y="1354122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前向超长焦摄像头</a:t>
            </a:r>
          </a:p>
          <a:p>
            <a:r>
              <a:rPr lang="en-US" altLang="zh-CN" dirty="0" smtClean="0"/>
              <a:t>3/5      </a:t>
            </a:r>
            <a:r>
              <a:rPr lang="zh-CN" altLang="en-US" dirty="0" smtClean="0"/>
              <a:t>前向长焦摄像头</a:t>
            </a:r>
          </a:p>
          <a:p>
            <a:r>
              <a:rPr lang="en-US" altLang="zh-CN" dirty="0" smtClean="0"/>
              <a:t>1/2      </a:t>
            </a:r>
            <a:r>
              <a:rPr lang="zh-CN" altLang="en-US" dirty="0" smtClean="0"/>
              <a:t>前向广角摄像头</a:t>
            </a:r>
          </a:p>
          <a:p>
            <a:r>
              <a:rPr lang="en-US" altLang="zh-CN" dirty="0" smtClean="0"/>
              <a:t>8/9      </a:t>
            </a:r>
            <a:r>
              <a:rPr lang="zh-CN" altLang="en-US" dirty="0" smtClean="0"/>
              <a:t>侧向鱼眼摄像头</a:t>
            </a:r>
          </a:p>
          <a:p>
            <a:r>
              <a:rPr lang="en-US" altLang="zh-CN" dirty="0" smtClean="0"/>
              <a:t>6/7      </a:t>
            </a:r>
            <a:r>
              <a:rPr lang="zh-CN" altLang="en-US" dirty="0" smtClean="0"/>
              <a:t>后向长焦摄像头</a:t>
            </a:r>
          </a:p>
        </p:txBody>
      </p:sp>
      <p:sp>
        <p:nvSpPr>
          <p:cNvPr id="16" name="矩形 15"/>
          <p:cNvSpPr/>
          <p:nvPr/>
        </p:nvSpPr>
        <p:spPr>
          <a:xfrm>
            <a:off x="5161477" y="176580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GPS</a:t>
            </a:r>
            <a:r>
              <a:rPr lang="zh-CN" altLang="en-US" dirty="0" smtClean="0"/>
              <a:t>天线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656320" y="3925672"/>
            <a:ext cx="2465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超声波雷达（</a:t>
            </a:r>
            <a:r>
              <a:rPr lang="en-US" altLang="zh-CN" dirty="0" err="1" smtClean="0"/>
              <a:t>ESR</a:t>
            </a:r>
            <a:r>
              <a:rPr lang="zh-CN" altLang="en-US" dirty="0" smtClean="0"/>
              <a:t>）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线激光雷达（</a:t>
            </a:r>
            <a:r>
              <a:rPr lang="en-US" altLang="zh-CN" dirty="0" err="1" smtClean="0"/>
              <a:t>LiDAR</a:t>
            </a:r>
            <a:r>
              <a:rPr lang="zh-CN" altLang="en-US" dirty="0" smtClean="0"/>
              <a:t>）</a:t>
            </a:r>
          </a:p>
        </p:txBody>
      </p:sp>
      <p:sp>
        <p:nvSpPr>
          <p:cNvPr id="18" name="矩形 17"/>
          <p:cNvSpPr/>
          <p:nvPr/>
        </p:nvSpPr>
        <p:spPr>
          <a:xfrm>
            <a:off x="1503541" y="4393737"/>
            <a:ext cx="243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惯性测量单元（</a:t>
            </a:r>
            <a:r>
              <a:rPr lang="en-US" altLang="zh-CN" dirty="0" err="1" smtClean="0"/>
              <a:t>IMU</a:t>
            </a:r>
            <a:r>
              <a:rPr lang="zh-CN" altLang="en-US" dirty="0" smtClean="0"/>
              <a:t>）</a:t>
            </a:r>
          </a:p>
        </p:txBody>
      </p:sp>
      <p:cxnSp>
        <p:nvCxnSpPr>
          <p:cNvPr id="19" name="直接连接符 18"/>
          <p:cNvCxnSpPr>
            <a:endCxn id="15" idx="1"/>
          </p:cNvCxnSpPr>
          <p:nvPr/>
        </p:nvCxnSpPr>
        <p:spPr>
          <a:xfrm>
            <a:off x="6136870" y="1818145"/>
            <a:ext cx="968991" cy="27464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7" idx="1"/>
            <a:endCxn id="12" idx="3"/>
          </p:cNvCxnSpPr>
          <p:nvPr/>
        </p:nvCxnSpPr>
        <p:spPr>
          <a:xfrm flipH="1" flipV="1">
            <a:off x="6082277" y="3585531"/>
            <a:ext cx="1574043" cy="66330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25" idx="0"/>
          </p:cNvCxnSpPr>
          <p:nvPr/>
        </p:nvCxnSpPr>
        <p:spPr>
          <a:xfrm>
            <a:off x="5710733" y="436730"/>
            <a:ext cx="84943" cy="82185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3202601" y="2514181"/>
            <a:ext cx="1460311" cy="177420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683987" y="1900032"/>
            <a:ext cx="1651379" cy="4640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0" y="1759721"/>
            <a:ext cx="258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16</a:t>
            </a:r>
            <a:r>
              <a:rPr lang="zh-CN" altLang="en-US" dirty="0" smtClean="0"/>
              <a:t>线激光雷达（</a:t>
            </a:r>
            <a:r>
              <a:rPr lang="en-US" altLang="zh-CN" dirty="0" err="1" smtClean="0"/>
              <a:t>LiDAR</a:t>
            </a:r>
            <a:r>
              <a:rPr lang="zh-CN" altLang="en-US" dirty="0" smtClean="0"/>
              <a:t>）</a:t>
            </a:r>
          </a:p>
        </p:txBody>
      </p:sp>
      <p:sp>
        <p:nvSpPr>
          <p:cNvPr id="25" name="椭圆 24"/>
          <p:cNvSpPr/>
          <p:nvPr/>
        </p:nvSpPr>
        <p:spPr>
          <a:xfrm>
            <a:off x="5618255" y="1258587"/>
            <a:ext cx="354842" cy="17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6210300"/>
            <a:ext cx="20542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序列 01_2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629" y="319126"/>
            <a:ext cx="10877010" cy="56499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806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卡车无人驾驶.mo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3730" y="714375"/>
            <a:ext cx="9954884" cy="5115704"/>
          </a:xfrm>
        </p:spPr>
      </p:pic>
      <p:pic>
        <p:nvPicPr>
          <p:cNvPr id="5" name="Picture 19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6210300"/>
            <a:ext cx="20542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6477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5038"/>
            <a:ext cx="370840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243" name="Text Box 2" descr="标题 1"/>
          <p:cNvSpPr txBox="1">
            <a:spLocks/>
          </p:cNvSpPr>
          <p:nvPr/>
        </p:nvSpPr>
        <p:spPr bwMode="auto">
          <a:xfrm>
            <a:off x="1689100" y="493713"/>
            <a:ext cx="8812213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defTabSz="863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863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863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863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863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altLang="zh-CN" sz="3600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The road to a</a:t>
            </a:r>
            <a:r>
              <a:rPr lang="zh-CN" altLang="zh-CN" sz="3600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utonomous tru</a:t>
            </a:r>
            <a:r>
              <a:rPr lang="en-US" altLang="zh-CN" sz="3600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c</a:t>
            </a:r>
            <a:r>
              <a:rPr lang="zh-CN" altLang="zh-CN" sz="3600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ks</a:t>
            </a:r>
            <a:endParaRPr lang="zh-CN" altLang="zh-CN" sz="3600" b="1" dirty="0">
              <a:solidFill>
                <a:srgbClr val="E7E6E6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10244" name="Text Box 3" descr="矩形 7"/>
          <p:cNvSpPr txBox="1">
            <a:spLocks/>
          </p:cNvSpPr>
          <p:nvPr/>
        </p:nvSpPr>
        <p:spPr bwMode="auto">
          <a:xfrm>
            <a:off x="593725" y="1225689"/>
            <a:ext cx="60960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marL="257175" indent="-257175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>
              <a:lnSpc>
                <a:spcPct val="200000"/>
              </a:lnSpc>
              <a:buSzPct val="100000"/>
              <a:buFont typeface="Arial" charset="0"/>
              <a:buChar char="•"/>
            </a:pPr>
            <a:r>
              <a:rPr lang="zh-CN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Deep cooperation with OEM compan</a:t>
            </a:r>
            <a:r>
              <a:rPr lang="en-US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ies</a:t>
            </a:r>
            <a:r>
              <a:rPr lang="zh-CN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, chips </a:t>
            </a:r>
            <a:r>
              <a:rPr lang="en-US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manufactories</a:t>
            </a:r>
            <a:r>
              <a:rPr lang="zh-CN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,</a:t>
            </a:r>
            <a:r>
              <a:rPr lang="en-US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 academic</a:t>
            </a:r>
            <a:r>
              <a:rPr lang="zh-CN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 institution</a:t>
            </a:r>
            <a:r>
              <a:rPr lang="en-US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s</a:t>
            </a:r>
          </a:p>
          <a:p>
            <a:pPr eaLnBrk="1">
              <a:lnSpc>
                <a:spcPct val="200000"/>
              </a:lnSpc>
              <a:buSzPct val="100000"/>
              <a:buFont typeface="Arial" charset="0"/>
              <a:buChar char="•"/>
            </a:pPr>
            <a:r>
              <a:rPr lang="en-US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Cooperation with</a:t>
            </a:r>
            <a:r>
              <a:rPr lang="zh-CN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 government</a:t>
            </a:r>
            <a:r>
              <a:rPr lang="en-US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s on laws and regulation</a:t>
            </a:r>
            <a:endParaRPr lang="zh-CN" altLang="zh-CN" b="1" dirty="0">
              <a:solidFill>
                <a:srgbClr val="E7E6E6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>
              <a:lnSpc>
                <a:spcPct val="200000"/>
              </a:lnSpc>
              <a:buSzPct val="100000"/>
              <a:buFont typeface="Arial" charset="0"/>
              <a:buChar char="•"/>
            </a:pPr>
            <a:r>
              <a:rPr lang="en-US" altLang="zh-CN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rPr>
              <a:t>Testing vehicles in v</a:t>
            </a:r>
            <a:r>
              <a:rPr lang="zh-CN" altLang="zh-CN" b="1" dirty="0" smtClean="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rPr>
              <a:t>arious </a:t>
            </a:r>
            <a:r>
              <a:rPr lang="zh-CN" altLang="zh-CN" b="1" dirty="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rPr>
              <a:t>usage scenarios including </a:t>
            </a:r>
            <a:r>
              <a:rPr lang="zh-CN" altLang="zh-CN" b="1" dirty="0" smtClean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harbor</a:t>
            </a:r>
            <a:r>
              <a:rPr lang="en-US" altLang="zh-CN" b="1" dirty="0" smtClean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s</a:t>
            </a:r>
            <a:r>
              <a:rPr lang="zh-CN" altLang="zh-CN" b="1" dirty="0" smtClean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, </a:t>
            </a:r>
            <a:r>
              <a:rPr lang="zh-CN" altLang="zh-CN" b="1" dirty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logistic </a:t>
            </a:r>
            <a:r>
              <a:rPr lang="zh-CN" altLang="zh-CN" b="1" dirty="0" smtClean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park</a:t>
            </a:r>
            <a:r>
              <a:rPr lang="en-US" altLang="zh-CN" b="1" dirty="0" smtClean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s</a:t>
            </a:r>
            <a:r>
              <a:rPr lang="zh-CN" altLang="zh-CN" b="1" dirty="0" smtClean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, </a:t>
            </a:r>
            <a:r>
              <a:rPr lang="zh-CN" altLang="zh-CN" b="1" dirty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hub-hub </a:t>
            </a:r>
            <a:r>
              <a:rPr lang="zh-CN" altLang="zh-CN" b="1" dirty="0" smtClean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highway</a:t>
            </a:r>
            <a:r>
              <a:rPr lang="en-US" altLang="zh-CN" b="1" dirty="0" smtClean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s</a:t>
            </a:r>
            <a:endParaRPr lang="zh-CN" altLang="zh-CN" b="1" dirty="0">
              <a:solidFill>
                <a:schemeClr val="accent4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>
              <a:lnSpc>
                <a:spcPct val="200000"/>
              </a:lnSpc>
              <a:buSzPct val="100000"/>
              <a:buFont typeface="Arial" charset="0"/>
              <a:buChar char="•"/>
            </a:pPr>
            <a:r>
              <a:rPr lang="zh-CN" altLang="zh-CN" b="1" dirty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5000 self-operation</a:t>
            </a:r>
            <a:r>
              <a:rPr lang="zh-CN" altLang="zh-CN" b="1" dirty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r>
              <a:rPr lang="en-US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v</a:t>
            </a:r>
            <a:r>
              <a:rPr lang="zh-CN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ehicle</a:t>
            </a:r>
            <a:r>
              <a:rPr lang="en-US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s used for training </a:t>
            </a:r>
            <a:r>
              <a:rPr lang="zh-CN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 </a:t>
            </a:r>
            <a:endParaRPr lang="zh-CN" altLang="zh-CN" b="1" dirty="0">
              <a:solidFill>
                <a:srgbClr val="E7E6E6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>
              <a:lnSpc>
                <a:spcPct val="200000"/>
              </a:lnSpc>
              <a:buSzPct val="100000"/>
              <a:buFont typeface="Arial" charset="0"/>
              <a:buChar char="•"/>
            </a:pPr>
            <a:r>
              <a:rPr lang="en-US" altLang="zh-CN" b="1" dirty="0" smtClean="0">
                <a:solidFill>
                  <a:schemeClr val="accent4"/>
                </a:solidFill>
                <a:latin typeface="微软雅黑" charset="-122"/>
                <a:ea typeface="微软雅黑" charset="-122"/>
                <a:sym typeface="微软雅黑" charset="-122"/>
              </a:rPr>
              <a:t>Customized trucks </a:t>
            </a:r>
            <a:r>
              <a:rPr lang="en-US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learn driver behavior </a:t>
            </a:r>
            <a:endParaRPr lang="zh-CN" altLang="zh-CN" b="1" dirty="0">
              <a:solidFill>
                <a:srgbClr val="E7E6E6"/>
              </a:solidFill>
              <a:latin typeface="微软雅黑" charset="-122"/>
              <a:ea typeface="微软雅黑" charset="-122"/>
              <a:sym typeface="微软雅黑" charset="-122"/>
            </a:endParaRPr>
          </a:p>
          <a:p>
            <a:pPr eaLnBrk="1">
              <a:lnSpc>
                <a:spcPct val="200000"/>
              </a:lnSpc>
              <a:buSzPct val="100000"/>
              <a:buFont typeface="Arial" charset="0"/>
              <a:buChar char="•"/>
            </a:pPr>
            <a:r>
              <a:rPr lang="en-US" altLang="zh-CN" b="1" dirty="0" smtClean="0">
                <a:solidFill>
                  <a:srgbClr val="D9D9D9"/>
                </a:solidFill>
                <a:latin typeface="微软雅黑" charset="-122"/>
                <a:ea typeface="微软雅黑" charset="-122"/>
                <a:sym typeface="微软雅黑" charset="-122"/>
              </a:rPr>
              <a:t>R&amp;D in </a:t>
            </a:r>
            <a:r>
              <a:rPr lang="zh-CN" altLang="zh-CN" b="1" dirty="0" smtClean="0">
                <a:solidFill>
                  <a:srgbClr val="D9D9D9"/>
                </a:solidFill>
                <a:latin typeface="微软雅黑" charset="-122"/>
                <a:ea typeface="微软雅黑" charset="-122"/>
                <a:sym typeface="微软雅黑" charset="-122"/>
              </a:rPr>
              <a:t>Silicon </a:t>
            </a:r>
            <a:r>
              <a:rPr lang="zh-CN" altLang="zh-CN" b="1" dirty="0">
                <a:solidFill>
                  <a:srgbClr val="D9D9D9"/>
                </a:solidFill>
                <a:latin typeface="微软雅黑" charset="-122"/>
                <a:ea typeface="微软雅黑" charset="-122"/>
                <a:sym typeface="微软雅黑" charset="-122"/>
              </a:rPr>
              <a:t>Valley</a:t>
            </a:r>
            <a:r>
              <a:rPr lang="zh-CN" altLang="zh-CN" b="1" dirty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、Nanjing、</a:t>
            </a:r>
            <a:r>
              <a:rPr lang="zh-CN" altLang="zh-CN" b="1" dirty="0" smtClean="0">
                <a:solidFill>
                  <a:srgbClr val="E7E6E6"/>
                </a:solidFill>
                <a:latin typeface="微软雅黑" charset="-122"/>
                <a:ea typeface="微软雅黑" charset="-122"/>
                <a:sym typeface="微软雅黑" charset="-122"/>
              </a:rPr>
              <a:t>Beijing</a:t>
            </a:r>
            <a:endParaRPr lang="zh-CN" altLang="zh-CN" b="1" dirty="0">
              <a:solidFill>
                <a:srgbClr val="E7E6E6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pic>
        <p:nvPicPr>
          <p:cNvPr id="10245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6210300"/>
            <a:ext cx="20542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37133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860036" y="2544609"/>
            <a:ext cx="2629789" cy="2581429"/>
            <a:chOff x="-1" y="-1"/>
            <a:chExt cx="2629710" cy="2582346"/>
          </a:xfrm>
        </p:grpSpPr>
        <p:sp>
          <p:nvSpPr>
            <p:cNvPr id="7187" name="Oval 3" descr="椭圆 2"/>
            <p:cNvSpPr>
              <a:spLocks/>
            </p:cNvSpPr>
            <p:nvPr/>
          </p:nvSpPr>
          <p:spPr bwMode="auto">
            <a:xfrm>
              <a:off x="-1" y="-1"/>
              <a:ext cx="2629710" cy="2582346"/>
            </a:xfrm>
            <a:prstGeom prst="ellipse">
              <a:avLst/>
            </a:prstGeom>
            <a:noFill/>
            <a:ln w="19050">
              <a:solidFill>
                <a:srgbClr val="EA713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/>
            <a:lstStyle>
              <a:lvl1pPr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eaLnBrk="1"/>
              <a:endParaRPr lang="zh-CN" altLang="zh-CN" sz="2000">
                <a:latin typeface="Merriweather Sans" charset="0"/>
                <a:ea typeface="宋体" charset="-122"/>
                <a:sym typeface="Merriweather Sans" charset="0"/>
              </a:endParaRPr>
            </a:p>
          </p:txBody>
        </p:sp>
        <p:pic>
          <p:nvPicPr>
            <p:cNvPr id="7188" name="Picture 4" descr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959" y="173772"/>
              <a:ext cx="2275683" cy="2234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sp>
        <p:nvSpPr>
          <p:cNvPr id="7185" name="Oval 8" descr="椭圆 29"/>
          <p:cNvSpPr>
            <a:spLocks/>
          </p:cNvSpPr>
          <p:nvPr/>
        </p:nvSpPr>
        <p:spPr bwMode="auto">
          <a:xfrm>
            <a:off x="7334700" y="4385796"/>
            <a:ext cx="123537" cy="121264"/>
          </a:xfrm>
          <a:prstGeom prst="ellipse">
            <a:avLst/>
          </a:prstGeom>
          <a:solidFill>
            <a:srgbClr val="262626"/>
          </a:solidFill>
          <a:ln w="9525">
            <a:solidFill>
              <a:srgbClr val="EA7130"/>
            </a:solidFill>
            <a:round/>
            <a:headEnd/>
            <a:tailEnd/>
          </a:ln>
        </p:spPr>
        <p:txBody>
          <a:bodyPr lIns="45720" rIns="45720"/>
          <a:lstStyle>
            <a:lvl1pPr defTabSz="130175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130175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130175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130175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130175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130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130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130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130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zh-CN" altLang="zh-CN" sz="2000">
              <a:latin typeface="Merriweather Sans" charset="0"/>
              <a:ea typeface="宋体" charset="-122"/>
              <a:sym typeface="Merriweather Sans" charset="0"/>
            </a:endParaRPr>
          </a:p>
        </p:txBody>
      </p:sp>
      <p:sp>
        <p:nvSpPr>
          <p:cNvPr id="7186" name="Oval 9" descr="椭圆 31"/>
          <p:cNvSpPr>
            <a:spLocks/>
          </p:cNvSpPr>
          <p:nvPr/>
        </p:nvSpPr>
        <p:spPr bwMode="auto">
          <a:xfrm>
            <a:off x="7363947" y="3366268"/>
            <a:ext cx="123537" cy="121264"/>
          </a:xfrm>
          <a:prstGeom prst="ellipse">
            <a:avLst/>
          </a:prstGeom>
          <a:solidFill>
            <a:srgbClr val="262626"/>
          </a:solidFill>
          <a:ln w="9525">
            <a:solidFill>
              <a:srgbClr val="EA7130"/>
            </a:solidFill>
            <a:round/>
            <a:headEnd/>
            <a:tailEnd/>
          </a:ln>
        </p:spPr>
        <p:txBody>
          <a:bodyPr lIns="45720" rIns="45720"/>
          <a:lstStyle>
            <a:lvl1pPr defTabSz="130175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130175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130175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130175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130175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130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130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130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130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endParaRPr lang="zh-CN" altLang="zh-CN" sz="2000">
              <a:latin typeface="Merriweather Sans" charset="0"/>
              <a:ea typeface="宋体" charset="-122"/>
              <a:sym typeface="Merriweather Sans" charset="0"/>
            </a:endParaRPr>
          </a:p>
        </p:txBody>
      </p:sp>
      <p:sp>
        <p:nvSpPr>
          <p:cNvPr id="7171" name="Rectangle 10" descr="标题 1"/>
          <p:cNvSpPr>
            <a:spLocks noGrp="1" noChangeArrowheads="1"/>
          </p:cNvSpPr>
          <p:nvPr>
            <p:ph type="title"/>
          </p:nvPr>
        </p:nvSpPr>
        <p:spPr>
          <a:xfrm>
            <a:off x="395288" y="104775"/>
            <a:ext cx="11598275" cy="1325563"/>
          </a:xfrm>
        </p:spPr>
        <p:txBody>
          <a:bodyPr/>
          <a:lstStyle/>
          <a:p>
            <a:pPr algn="ctr"/>
            <a:r>
              <a:rPr lang="zh-CN" altLang="en-US" sz="40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除了无人</a:t>
            </a:r>
            <a:r>
              <a:rPr lang="zh-CN" altLang="en-US" sz="40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驾驶</a:t>
            </a:r>
            <a:r>
              <a:rPr lang="en-US" altLang="zh-CN" sz="40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AI</a:t>
            </a:r>
            <a:r>
              <a:rPr lang="zh-CN" altLang="en-US" sz="40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将</a:t>
            </a:r>
            <a:r>
              <a:rPr lang="zh-CN" altLang="en-US" sz="40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用于</a:t>
            </a:r>
            <a:r>
              <a:rPr lang="zh-CN" altLang="en-US" sz="40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智慧物流的很多方面</a:t>
            </a:r>
            <a:endParaRPr lang="zh-CN" altLang="zh-CN" sz="4000" b="1" dirty="0">
              <a:solidFill>
                <a:srgbClr val="FFFFFF"/>
              </a:solidFill>
              <a:latin typeface="Merriweather Sans" charset="0"/>
              <a:ea typeface="宋体" charset="-122"/>
              <a:sym typeface="Merriweather Sans" charset="0"/>
            </a:endParaRPr>
          </a:p>
        </p:txBody>
      </p:sp>
      <p:sp>
        <p:nvSpPr>
          <p:cNvPr id="7173" name="Oval 12" descr="Oval 62"/>
          <p:cNvSpPr>
            <a:spLocks/>
          </p:cNvSpPr>
          <p:nvPr/>
        </p:nvSpPr>
        <p:spPr bwMode="auto">
          <a:xfrm>
            <a:off x="7720013" y="3117671"/>
            <a:ext cx="2536825" cy="2405062"/>
          </a:xfrm>
          <a:prstGeom prst="ellipse">
            <a:avLst/>
          </a:prstGeom>
          <a:solidFill>
            <a:srgbClr val="262626"/>
          </a:solidFill>
          <a:ln w="15875">
            <a:solidFill>
              <a:srgbClr val="EA7130"/>
            </a:solidFill>
            <a:round/>
            <a:headEnd/>
            <a:tailEnd/>
          </a:ln>
        </p:spPr>
        <p:txBody>
          <a:bodyPr lIns="45720" rIns="45720" anchor="ctr"/>
          <a:lstStyle>
            <a:lvl1pPr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/>
            <a:endParaRPr lang="zh-CN" altLang="zh-CN" sz="2400" b="1">
              <a:solidFill>
                <a:srgbClr val="FFFFFF"/>
              </a:solidFill>
              <a:latin typeface="Merriweather Sans" charset="0"/>
              <a:ea typeface="宋体" charset="-122"/>
              <a:sym typeface="Merriweather Sans" charset="0"/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8219091" y="1979963"/>
            <a:ext cx="1358498" cy="1290791"/>
            <a:chOff x="0" y="-1"/>
            <a:chExt cx="2535884" cy="2404194"/>
          </a:xfrm>
        </p:grpSpPr>
        <p:sp>
          <p:nvSpPr>
            <p:cNvPr id="7179" name="Oval 14"/>
            <p:cNvSpPr>
              <a:spLocks/>
            </p:cNvSpPr>
            <p:nvPr/>
          </p:nvSpPr>
          <p:spPr bwMode="auto">
            <a:xfrm>
              <a:off x="0" y="-1"/>
              <a:ext cx="2535884" cy="2404194"/>
            </a:xfrm>
            <a:prstGeom prst="ellipse">
              <a:avLst/>
            </a:prstGeom>
            <a:solidFill>
              <a:srgbClr val="262626"/>
            </a:solidFill>
            <a:ln w="15875">
              <a:solidFill>
                <a:srgbClr val="EA7130"/>
              </a:solidFill>
              <a:round/>
              <a:headEnd/>
              <a:tailEnd/>
            </a:ln>
          </p:spPr>
          <p:txBody>
            <a:bodyPr lIns="45720" rIns="45720" anchor="ctr"/>
            <a:lstStyle>
              <a:lvl1pPr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endParaRPr lang="zh-CN" altLang="zh-CN" sz="2400" b="1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endParaRPr>
            </a:p>
          </p:txBody>
        </p:sp>
        <p:sp>
          <p:nvSpPr>
            <p:cNvPr id="7180" name="Text Box 15"/>
            <p:cNvSpPr txBox="1">
              <a:spLocks/>
            </p:cNvSpPr>
            <p:nvPr/>
          </p:nvSpPr>
          <p:spPr bwMode="auto">
            <a:xfrm>
              <a:off x="371371" y="971194"/>
              <a:ext cx="1793141" cy="461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20" rIns="45720" anchor="ctr">
              <a:spAutoFit/>
            </a:bodyPr>
            <a:lstStyle>
              <a:lvl1pPr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en-US" sz="2400" b="1" dirty="0" smtClean="0">
                  <a:solidFill>
                    <a:srgbClr val="FFFFFF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自然语言</a:t>
              </a:r>
              <a:endParaRPr lang="en-US" altLang="zh-CN" sz="24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endParaRPr>
            </a:p>
          </p:txBody>
        </p:sp>
      </p:grpSp>
      <p:sp>
        <p:nvSpPr>
          <p:cNvPr id="7177" name="Text Box 18" descr="矩形 20"/>
          <p:cNvSpPr txBox="1">
            <a:spLocks/>
          </p:cNvSpPr>
          <p:nvPr/>
        </p:nvSpPr>
        <p:spPr bwMode="auto">
          <a:xfrm>
            <a:off x="8219091" y="3692252"/>
            <a:ext cx="132985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/>
            <a:r>
              <a:rPr lang="zh-CN" altLang="en-US" sz="24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智能客服</a:t>
            </a:r>
            <a:endParaRPr lang="en-US" altLang="zh-CN" sz="2400" b="1" dirty="0" smtClean="0">
              <a:solidFill>
                <a:srgbClr val="FFFFFF"/>
              </a:solidFill>
              <a:latin typeface="Merriweather Sans" charset="0"/>
              <a:ea typeface="宋体" charset="-122"/>
              <a:sym typeface="Merriweather Sans" charset="0"/>
            </a:endParaRPr>
          </a:p>
          <a:p>
            <a:pPr algn="ctr" eaLnBrk="1"/>
            <a:r>
              <a:rPr lang="zh-CN" altLang="en-US" sz="24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语音发货</a:t>
            </a:r>
            <a:endParaRPr lang="en-US" altLang="zh-CN" sz="2400" b="1" dirty="0" smtClean="0">
              <a:solidFill>
                <a:srgbClr val="FFFFFF"/>
              </a:solidFill>
              <a:latin typeface="Merriweather Sans" charset="0"/>
              <a:ea typeface="宋体" charset="-122"/>
              <a:sym typeface="Merriweather Sans" charset="0"/>
            </a:endParaRPr>
          </a:p>
          <a:p>
            <a:pPr algn="ctr" eaLnBrk="1"/>
            <a:r>
              <a:rPr lang="zh-CN" altLang="en-US" sz="24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智能助手</a:t>
            </a:r>
            <a:endParaRPr lang="zh-CN" altLang="zh-CN" sz="2400" b="1" dirty="0">
              <a:solidFill>
                <a:srgbClr val="FFFFFF"/>
              </a:solidFill>
              <a:latin typeface="Merriweather Sans" charset="0"/>
              <a:ea typeface="宋体" charset="-122"/>
              <a:sym typeface="Merriweather Sans" charset="0"/>
            </a:endParaRPr>
          </a:p>
        </p:txBody>
      </p:sp>
      <p:pic>
        <p:nvPicPr>
          <p:cNvPr id="7178" name="Picture 19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6210300"/>
            <a:ext cx="20542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1" name="Oval 12" descr="Oval 62"/>
          <p:cNvSpPr>
            <a:spLocks/>
          </p:cNvSpPr>
          <p:nvPr/>
        </p:nvSpPr>
        <p:spPr bwMode="auto">
          <a:xfrm>
            <a:off x="2028897" y="3066034"/>
            <a:ext cx="2536825" cy="2405062"/>
          </a:xfrm>
          <a:prstGeom prst="ellipse">
            <a:avLst/>
          </a:prstGeom>
          <a:solidFill>
            <a:srgbClr val="262626"/>
          </a:solidFill>
          <a:ln w="15875">
            <a:solidFill>
              <a:srgbClr val="EA7130"/>
            </a:solidFill>
            <a:round/>
            <a:headEnd/>
            <a:tailEnd/>
          </a:ln>
        </p:spPr>
        <p:txBody>
          <a:bodyPr lIns="45720" rIns="45720" anchor="ctr"/>
          <a:lstStyle>
            <a:lvl1pPr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/>
            <a:endParaRPr lang="zh-CN" altLang="zh-CN" sz="2400" b="1">
              <a:solidFill>
                <a:srgbClr val="FFFFFF"/>
              </a:solidFill>
              <a:latin typeface="Merriweather Sans" charset="0"/>
              <a:ea typeface="宋体" charset="-122"/>
              <a:sym typeface="Merriweather Sans" charset="0"/>
            </a:endParaRPr>
          </a:p>
        </p:txBody>
      </p:sp>
      <p:grpSp>
        <p:nvGrpSpPr>
          <p:cNvPr id="22" name="Group 13"/>
          <p:cNvGrpSpPr>
            <a:grpSpLocks/>
          </p:cNvGrpSpPr>
          <p:nvPr/>
        </p:nvGrpSpPr>
        <p:grpSpPr bwMode="auto">
          <a:xfrm>
            <a:off x="2527975" y="1928326"/>
            <a:ext cx="1358498" cy="1290791"/>
            <a:chOff x="0" y="-1"/>
            <a:chExt cx="2535884" cy="2404194"/>
          </a:xfrm>
        </p:grpSpPr>
        <p:sp>
          <p:nvSpPr>
            <p:cNvPr id="23" name="Oval 14"/>
            <p:cNvSpPr>
              <a:spLocks/>
            </p:cNvSpPr>
            <p:nvPr/>
          </p:nvSpPr>
          <p:spPr bwMode="auto">
            <a:xfrm>
              <a:off x="0" y="-1"/>
              <a:ext cx="2535884" cy="2404194"/>
            </a:xfrm>
            <a:prstGeom prst="ellipse">
              <a:avLst/>
            </a:prstGeom>
            <a:solidFill>
              <a:srgbClr val="262626"/>
            </a:solidFill>
            <a:ln w="15875">
              <a:solidFill>
                <a:srgbClr val="EA7130"/>
              </a:solidFill>
              <a:round/>
              <a:headEnd/>
              <a:tailEnd/>
            </a:ln>
          </p:spPr>
          <p:txBody>
            <a:bodyPr lIns="45720" rIns="45720" anchor="ctr"/>
            <a:lstStyle>
              <a:lvl1pPr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endParaRPr lang="zh-CN" altLang="zh-CN" sz="2400" b="1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endParaRPr>
            </a:p>
          </p:txBody>
        </p:sp>
        <p:sp>
          <p:nvSpPr>
            <p:cNvPr id="24" name="Text Box 15"/>
            <p:cNvSpPr txBox="1">
              <a:spLocks/>
            </p:cNvSpPr>
            <p:nvPr/>
          </p:nvSpPr>
          <p:spPr bwMode="auto">
            <a:xfrm>
              <a:off x="371371" y="428199"/>
              <a:ext cx="1793140" cy="1547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20" rIns="45720" anchor="ctr">
              <a:spAutoFit/>
            </a:bodyPr>
            <a:lstStyle>
              <a:lvl1pPr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 defTabSz="130175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defTabSz="1301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en-US" sz="2400" b="1" dirty="0" smtClean="0">
                  <a:solidFill>
                    <a:srgbClr val="FFFFFF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机器视觉</a:t>
              </a:r>
              <a:endParaRPr lang="en-US" altLang="zh-CN" sz="24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endParaRPr>
            </a:p>
          </p:txBody>
        </p:sp>
      </p:grpSp>
      <p:sp>
        <p:nvSpPr>
          <p:cNvPr id="25" name="Text Box 18" descr="矩形 20"/>
          <p:cNvSpPr txBox="1">
            <a:spLocks/>
          </p:cNvSpPr>
          <p:nvPr/>
        </p:nvSpPr>
        <p:spPr bwMode="auto">
          <a:xfrm>
            <a:off x="2373285" y="3640615"/>
            <a:ext cx="163923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/>
            <a:r>
              <a:rPr lang="zh-CN" altLang="en-US" sz="24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人脸识别</a:t>
            </a:r>
            <a:endParaRPr lang="en-US" altLang="zh-CN" sz="2400" b="1" dirty="0" smtClean="0">
              <a:solidFill>
                <a:srgbClr val="FFFFFF"/>
              </a:solidFill>
              <a:latin typeface="Merriweather Sans" charset="0"/>
              <a:ea typeface="宋体" charset="-122"/>
              <a:sym typeface="Merriweather Sans" charset="0"/>
            </a:endParaRPr>
          </a:p>
          <a:p>
            <a:pPr algn="ctr" eaLnBrk="1"/>
            <a:r>
              <a:rPr lang="zh-CN" altLang="en-US" sz="24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防疲劳驾驶</a:t>
            </a:r>
            <a:endParaRPr lang="en-US" altLang="zh-CN" sz="2400" b="1" dirty="0" smtClean="0">
              <a:solidFill>
                <a:srgbClr val="FFFFFF"/>
              </a:solidFill>
              <a:latin typeface="Merriweather Sans" charset="0"/>
              <a:ea typeface="宋体" charset="-122"/>
              <a:sym typeface="Merriweather Sans" charset="0"/>
            </a:endParaRPr>
          </a:p>
          <a:p>
            <a:pPr algn="ctr" eaLnBrk="1"/>
            <a:r>
              <a:rPr lang="zh-CN" altLang="en-US" sz="2400" b="1" dirty="0" smtClean="0">
                <a:solidFill>
                  <a:srgbClr val="FFFFFF"/>
                </a:solidFill>
                <a:latin typeface="Merriweather Sans" charset="0"/>
                <a:ea typeface="宋体" charset="-122"/>
                <a:sym typeface="Merriweather Sans" charset="0"/>
              </a:rPr>
              <a:t>仓储安全</a:t>
            </a:r>
            <a:endParaRPr lang="zh-CN" altLang="zh-CN" sz="2400" b="1" dirty="0" smtClean="0">
              <a:solidFill>
                <a:srgbClr val="FFFFFF"/>
              </a:solidFill>
              <a:latin typeface="Merriweather Sans" charset="0"/>
              <a:ea typeface="宋体" charset="-122"/>
              <a:sym typeface="Merriweather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4110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4508500"/>
            <a:ext cx="507047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4339" name="矩形 4"/>
          <p:cNvSpPr>
            <a:spLocks noChangeArrowheads="1"/>
          </p:cNvSpPr>
          <p:nvPr/>
        </p:nvSpPr>
        <p:spPr bwMode="auto">
          <a:xfrm>
            <a:off x="2808849" y="1484313"/>
            <a:ext cx="6417141" cy="245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>
              <a:lnSpc>
                <a:spcPct val="150000"/>
              </a:lnSpc>
            </a:pPr>
            <a:r>
              <a:rPr lang="zh-CN" altLang="en-US" sz="5400" dirty="0" smtClean="0">
                <a:solidFill>
                  <a:schemeClr val="tx1"/>
                </a:solidFill>
                <a:ea typeface="宋体" charset="-122"/>
              </a:rPr>
              <a:t>让公路物流更加美好</a:t>
            </a:r>
            <a:endParaRPr lang="en-US" altLang="zh-CN" sz="5400" dirty="0" smtClean="0">
              <a:solidFill>
                <a:schemeClr val="tx1"/>
              </a:solidFill>
              <a:ea typeface="宋体" charset="-122"/>
            </a:endParaRPr>
          </a:p>
          <a:p>
            <a:pPr algn="ctr" eaLnBrk="1">
              <a:lnSpc>
                <a:spcPct val="150000"/>
              </a:lnSpc>
            </a:pPr>
            <a:r>
              <a:rPr lang="en-US" altLang="zh-CN" sz="5400" dirty="0" smtClean="0">
                <a:solidFill>
                  <a:schemeClr val="tx1"/>
                </a:solidFill>
                <a:ea typeface="宋体" charset="-122"/>
              </a:rPr>
              <a:t>Thanks</a:t>
            </a:r>
            <a:endParaRPr lang="zh-CN" altLang="en-US" sz="5400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45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215" y="-109184"/>
            <a:ext cx="10515600" cy="968993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rgbClr val="FFFFFF"/>
                </a:solidFill>
                <a:latin typeface="Calibri" charset="0"/>
                <a:ea typeface="宋体" charset="-122"/>
                <a:cs typeface="Calibri" charset="0"/>
                <a:sym typeface="Merriweather Sans" charset="0"/>
              </a:rPr>
              <a:t>运满满背景介绍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006" y="1690688"/>
            <a:ext cx="6399502" cy="46944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1627" y="1690688"/>
            <a:ext cx="8148066" cy="46944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216" y="1690688"/>
            <a:ext cx="5851496" cy="45802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8" name="组合 7"/>
          <p:cNvGrpSpPr/>
          <p:nvPr/>
        </p:nvGrpSpPr>
        <p:grpSpPr>
          <a:xfrm>
            <a:off x="4177472" y="1603657"/>
            <a:ext cx="6567343" cy="4667254"/>
            <a:chOff x="13818334" y="4478161"/>
            <a:chExt cx="10944038" cy="6603425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818334" y="4478161"/>
              <a:ext cx="10944038" cy="6603425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0" name="Picture 4" descr="pasted-image.pdf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712915" y="9901527"/>
              <a:ext cx="3871913" cy="801687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1557" y="1569029"/>
            <a:ext cx="7357904" cy="45802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2538" y="596190"/>
            <a:ext cx="97876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en-US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在这个过程中形成</a:t>
            </a:r>
            <a:r>
              <a:rPr lang="zh-CN" altLang="en-US" sz="2800" dirty="0" smtClean="0">
                <a:solidFill>
                  <a:srgbClr val="FFC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国内最大</a:t>
            </a:r>
            <a:r>
              <a:rPr lang="zh-CN" altLang="en-US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的物流数据库</a:t>
            </a:r>
            <a:endParaRPr lang="en-US" altLang="zh-CN" sz="2800" dirty="0" smtClean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/>
            <a:r>
              <a:rPr lang="zh-CN" altLang="en-US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涵盖</a:t>
            </a:r>
            <a:r>
              <a:rPr lang="zh-CN" altLang="en-US" sz="2800" dirty="0" smtClean="0">
                <a:solidFill>
                  <a:srgbClr val="FFC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货物信息</a:t>
            </a:r>
            <a:r>
              <a:rPr lang="zh-CN" altLang="en-US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800" dirty="0" smtClean="0">
                <a:solidFill>
                  <a:srgbClr val="FFC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用户信息</a:t>
            </a:r>
            <a:r>
              <a:rPr lang="zh-CN" altLang="en-US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 GPS/</a:t>
            </a:r>
            <a:r>
              <a:rPr lang="zh-CN" altLang="zh-CN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北斗</a:t>
            </a:r>
            <a:r>
              <a:rPr lang="zh-CN" altLang="zh-CN" sz="2800" dirty="0" smtClean="0">
                <a:solidFill>
                  <a:srgbClr val="FFC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位置信息</a:t>
            </a:r>
            <a:r>
              <a:rPr lang="zh-CN" altLang="zh-CN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、用户</a:t>
            </a:r>
            <a:r>
              <a:rPr lang="en-US" altLang="zh-CN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800" dirty="0" smtClean="0">
                <a:solidFill>
                  <a:srgbClr val="FFC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行为日志</a:t>
            </a:r>
            <a:r>
              <a:rPr lang="zh-CN" altLang="zh-CN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800" dirty="0" smtClean="0">
                <a:solidFill>
                  <a:srgbClr val="FFC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交易和支付</a:t>
            </a:r>
            <a:r>
              <a:rPr lang="zh-CN" altLang="zh-CN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、车辆</a:t>
            </a:r>
            <a:r>
              <a:rPr lang="zh-CN" altLang="zh-CN" sz="2800" dirty="0" smtClean="0">
                <a:solidFill>
                  <a:srgbClr val="FFC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行驶数据</a:t>
            </a:r>
            <a:r>
              <a:rPr lang="zh-CN" altLang="en-US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、天气信息</a:t>
            </a:r>
            <a:r>
              <a:rPr lang="zh-CN" altLang="zh-CN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等等</a:t>
            </a:r>
            <a:endParaRPr lang="en-US" altLang="zh-CN" sz="2800" dirty="0" smtClean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/>
            <a:r>
              <a:rPr lang="en-US" altLang="zh-CN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目前</a:t>
            </a:r>
            <a:r>
              <a:rPr lang="en-US" altLang="zh-CN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40T</a:t>
            </a:r>
            <a:r>
              <a:rPr lang="zh-CN" altLang="en-US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每天，并随着</a:t>
            </a:r>
            <a:r>
              <a:rPr lang="en-US" altLang="zh-CN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IOT</a:t>
            </a:r>
            <a:r>
              <a:rPr lang="zh-CN" altLang="en-US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的发展还在规模化增加</a:t>
            </a:r>
            <a:endParaRPr lang="en-US" altLang="zh-CN" sz="2800" dirty="0" smtClean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1" descr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625" y="2838128"/>
            <a:ext cx="4265612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420025" y="2969891"/>
            <a:ext cx="1827212" cy="871537"/>
            <a:chOff x="0" y="0"/>
            <a:chExt cx="1827455" cy="872278"/>
          </a:xfrm>
        </p:grpSpPr>
        <p:sp>
          <p:nvSpPr>
            <p:cNvPr id="9" name="AutoShape 3" descr="圆角矩形标注 30"/>
            <p:cNvSpPr>
              <a:spLocks/>
            </p:cNvSpPr>
            <p:nvPr/>
          </p:nvSpPr>
          <p:spPr bwMode="auto">
            <a:xfrm>
              <a:off x="0" y="0"/>
              <a:ext cx="1827455" cy="87227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3600"/>
                  </a:moveTo>
                  <a:cubicBezTo>
                    <a:pt x="0" y="1612"/>
                    <a:pt x="769" y="0"/>
                    <a:pt x="1718" y="0"/>
                  </a:cubicBezTo>
                  <a:lnTo>
                    <a:pt x="3600" y="0"/>
                  </a:lnTo>
                  <a:lnTo>
                    <a:pt x="19882" y="0"/>
                  </a:lnTo>
                  <a:cubicBezTo>
                    <a:pt x="20831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831" y="21600"/>
                    <a:pt x="19882" y="21600"/>
                  </a:cubicBezTo>
                  <a:lnTo>
                    <a:pt x="1718" y="21600"/>
                  </a:lnTo>
                  <a:cubicBezTo>
                    <a:pt x="769" y="21600"/>
                    <a:pt x="0" y="19988"/>
                    <a:pt x="0" y="18000"/>
                  </a:cubicBezTo>
                  <a:lnTo>
                    <a:pt x="89" y="17819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rgbClr val="AD5B2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45720" rIns="45720" anchor="ctr"/>
            <a:lstStyle/>
            <a:p>
              <a:endParaRPr lang="zh-CN" altLang="en-US"/>
            </a:p>
          </p:txBody>
        </p:sp>
        <p:sp>
          <p:nvSpPr>
            <p:cNvPr id="10" name="Text Box 4" descr="文本框 28"/>
            <p:cNvSpPr txBox="1">
              <a:spLocks/>
            </p:cNvSpPr>
            <p:nvPr/>
          </p:nvSpPr>
          <p:spPr bwMode="auto">
            <a:xfrm>
              <a:off x="226254" y="54394"/>
              <a:ext cx="1374947" cy="548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20" rIns="45720">
              <a:spAutoFit/>
            </a:bodyPr>
            <a:lstStyle>
              <a:lvl1pPr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 sz="3000" b="1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334</a:t>
              </a:r>
              <a:r>
                <a:rPr lang="zh-CN" altLang="zh-CN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 Cities</a:t>
              </a:r>
              <a:endParaRPr lang="zh-CN" altLang="zh-CN" sz="3000" b="1">
                <a:solidFill>
                  <a:srgbClr val="D9D9D9"/>
                </a:solidFill>
                <a:latin typeface="Merriweather Sans" charset="0"/>
                <a:ea typeface="宋体" charset="-122"/>
                <a:sym typeface="Merriweather Sans" charset="0"/>
              </a:endParaRPr>
            </a:p>
          </p:txBody>
        </p:sp>
      </p:grpSp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1472412" y="4077966"/>
            <a:ext cx="1746250" cy="871537"/>
            <a:chOff x="-1" y="0"/>
            <a:chExt cx="1747017" cy="872278"/>
          </a:xfrm>
        </p:grpSpPr>
        <p:sp>
          <p:nvSpPr>
            <p:cNvPr id="12" name="AutoShape 6" descr="圆角矩形标注 33"/>
            <p:cNvSpPr>
              <a:spLocks/>
            </p:cNvSpPr>
            <p:nvPr/>
          </p:nvSpPr>
          <p:spPr bwMode="auto">
            <a:xfrm>
              <a:off x="0" y="0"/>
              <a:ext cx="1747016" cy="87227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3600"/>
                  </a:moveTo>
                  <a:cubicBezTo>
                    <a:pt x="0" y="1612"/>
                    <a:pt x="805" y="0"/>
                    <a:pt x="1797" y="0"/>
                  </a:cubicBezTo>
                  <a:lnTo>
                    <a:pt x="3600" y="0"/>
                  </a:lnTo>
                  <a:lnTo>
                    <a:pt x="19803" y="0"/>
                  </a:lnTo>
                  <a:cubicBezTo>
                    <a:pt x="2079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795" y="21600"/>
                    <a:pt x="19803" y="21600"/>
                  </a:cubicBezTo>
                  <a:lnTo>
                    <a:pt x="1797" y="21600"/>
                  </a:lnTo>
                  <a:cubicBezTo>
                    <a:pt x="805" y="21600"/>
                    <a:pt x="0" y="19988"/>
                    <a:pt x="0" y="18000"/>
                  </a:cubicBezTo>
                  <a:lnTo>
                    <a:pt x="89" y="17819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rgbClr val="AD5B2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45720" rIns="45720" anchor="ctr"/>
            <a:lstStyle/>
            <a:p>
              <a:endParaRPr lang="zh-CN" altLang="en-US"/>
            </a:p>
          </p:txBody>
        </p:sp>
        <p:sp>
          <p:nvSpPr>
            <p:cNvPr id="13" name="Text Box 7" descr="文本框 30"/>
            <p:cNvSpPr txBox="1">
              <a:spLocks/>
            </p:cNvSpPr>
            <p:nvPr/>
          </p:nvSpPr>
          <p:spPr bwMode="auto">
            <a:xfrm>
              <a:off x="101342" y="38495"/>
              <a:ext cx="1544332" cy="77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20" rIns="45720">
              <a:spAutoFit/>
            </a:bodyPr>
            <a:lstStyle>
              <a:lvl1pPr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 sz="3000" b="1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5.20</a:t>
              </a:r>
              <a:r>
                <a:rPr lang="zh-CN" altLang="zh-CN" sz="150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  million</a:t>
              </a:r>
              <a:endParaRPr lang="zh-CN" altLang="zh-CN" sz="1500" b="1">
                <a:solidFill>
                  <a:srgbClr val="D9D9D9"/>
                </a:solidFill>
                <a:latin typeface="Merriweather Sans" charset="0"/>
                <a:ea typeface="宋体" charset="-122"/>
                <a:sym typeface="Merriweather Sans" charset="0"/>
              </a:endParaRPr>
            </a:p>
            <a:p>
              <a:pPr algn="ctr" eaLnBrk="1"/>
              <a:r>
                <a:rPr lang="zh-CN" altLang="zh-CN" sz="150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Driver Users</a:t>
              </a:r>
            </a:p>
          </p:txBody>
        </p:sp>
      </p:grpSp>
      <p:grpSp>
        <p:nvGrpSpPr>
          <p:cNvPr id="14" name="Group 8"/>
          <p:cNvGrpSpPr>
            <a:grpSpLocks/>
          </p:cNvGrpSpPr>
          <p:nvPr/>
        </p:nvGrpSpPr>
        <p:grpSpPr bwMode="auto">
          <a:xfrm>
            <a:off x="1469237" y="5257478"/>
            <a:ext cx="1752600" cy="873125"/>
            <a:chOff x="0" y="0"/>
            <a:chExt cx="1752715" cy="872278"/>
          </a:xfrm>
        </p:grpSpPr>
        <p:sp>
          <p:nvSpPr>
            <p:cNvPr id="15" name="AutoShape 9" descr="圆角矩形标注 36"/>
            <p:cNvSpPr>
              <a:spLocks/>
            </p:cNvSpPr>
            <p:nvPr/>
          </p:nvSpPr>
          <p:spPr bwMode="auto">
            <a:xfrm>
              <a:off x="0" y="0"/>
              <a:ext cx="1752715" cy="87227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3600"/>
                  </a:moveTo>
                  <a:cubicBezTo>
                    <a:pt x="0" y="1612"/>
                    <a:pt x="802" y="0"/>
                    <a:pt x="1792" y="0"/>
                  </a:cubicBezTo>
                  <a:lnTo>
                    <a:pt x="3600" y="0"/>
                  </a:lnTo>
                  <a:lnTo>
                    <a:pt x="19808" y="0"/>
                  </a:lnTo>
                  <a:cubicBezTo>
                    <a:pt x="2079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798" y="21600"/>
                    <a:pt x="19808" y="21600"/>
                  </a:cubicBezTo>
                  <a:lnTo>
                    <a:pt x="1792" y="21600"/>
                  </a:lnTo>
                  <a:cubicBezTo>
                    <a:pt x="802" y="21600"/>
                    <a:pt x="0" y="19988"/>
                    <a:pt x="0" y="18000"/>
                  </a:cubicBezTo>
                  <a:lnTo>
                    <a:pt x="89" y="17819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rgbClr val="AD5B2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45720" rIns="45720" anchor="ctr"/>
            <a:lstStyle/>
            <a:p>
              <a:endParaRPr lang="zh-CN" altLang="en-US"/>
            </a:p>
          </p:txBody>
        </p:sp>
        <p:sp>
          <p:nvSpPr>
            <p:cNvPr id="16" name="Text Box 10" descr="文本框 37"/>
            <p:cNvSpPr txBox="1">
              <a:spLocks/>
            </p:cNvSpPr>
            <p:nvPr/>
          </p:nvSpPr>
          <p:spPr bwMode="auto">
            <a:xfrm>
              <a:off x="182535" y="38495"/>
              <a:ext cx="1387650" cy="784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20" rIns="45720">
              <a:spAutoFit/>
            </a:bodyPr>
            <a:lstStyle>
              <a:lvl1pPr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 sz="3000" b="1" dirty="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1.25</a:t>
              </a:r>
              <a:r>
                <a:rPr lang="zh-CN" altLang="zh-CN" sz="1500" dirty="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million</a:t>
              </a:r>
              <a:endParaRPr lang="zh-CN" altLang="zh-CN" sz="1500" b="1" dirty="0">
                <a:solidFill>
                  <a:srgbClr val="D9D9D9"/>
                </a:solidFill>
                <a:latin typeface="Merriweather Sans" charset="0"/>
                <a:ea typeface="宋体" charset="-122"/>
                <a:sym typeface="Merriweather Sans" charset="0"/>
              </a:endParaRPr>
            </a:p>
            <a:p>
              <a:pPr algn="ctr" eaLnBrk="1"/>
              <a:r>
                <a:rPr lang="en-US" altLang="zh-CN" sz="1500" dirty="0" smtClean="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Shipper </a:t>
              </a:r>
              <a:r>
                <a:rPr lang="zh-CN" altLang="zh-CN" sz="1500" dirty="0" smtClean="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Users</a:t>
              </a:r>
              <a:endParaRPr lang="zh-CN" altLang="zh-CN" sz="1500" dirty="0">
                <a:solidFill>
                  <a:srgbClr val="D9D9D9"/>
                </a:solidFill>
                <a:latin typeface="Merriweather Sans" charset="0"/>
                <a:ea typeface="宋体" charset="-122"/>
                <a:sym typeface="Merriweather Sans" charset="0"/>
              </a:endParaRPr>
            </a:p>
          </p:txBody>
        </p:sp>
      </p:grpSp>
      <p:grpSp>
        <p:nvGrpSpPr>
          <p:cNvPr id="17" name="Group 11"/>
          <p:cNvGrpSpPr>
            <a:grpSpLocks/>
          </p:cNvGrpSpPr>
          <p:nvPr/>
        </p:nvGrpSpPr>
        <p:grpSpPr bwMode="auto">
          <a:xfrm>
            <a:off x="9147975" y="4077966"/>
            <a:ext cx="1785937" cy="871537"/>
            <a:chOff x="-1" y="0"/>
            <a:chExt cx="1785810" cy="872278"/>
          </a:xfrm>
        </p:grpSpPr>
        <p:sp>
          <p:nvSpPr>
            <p:cNvPr id="18" name="AutoShape 12" descr="圆角矩形标注 39"/>
            <p:cNvSpPr>
              <a:spLocks/>
            </p:cNvSpPr>
            <p:nvPr/>
          </p:nvSpPr>
          <p:spPr bwMode="auto">
            <a:xfrm>
              <a:off x="0" y="0"/>
              <a:ext cx="1785809" cy="87227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3600"/>
                  </a:moveTo>
                  <a:cubicBezTo>
                    <a:pt x="0" y="1612"/>
                    <a:pt x="787" y="0"/>
                    <a:pt x="1758" y="0"/>
                  </a:cubicBezTo>
                  <a:lnTo>
                    <a:pt x="3600" y="0"/>
                  </a:lnTo>
                  <a:lnTo>
                    <a:pt x="19842" y="0"/>
                  </a:lnTo>
                  <a:cubicBezTo>
                    <a:pt x="20813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813" y="21600"/>
                    <a:pt x="19842" y="21600"/>
                  </a:cubicBezTo>
                  <a:lnTo>
                    <a:pt x="1758" y="21600"/>
                  </a:lnTo>
                  <a:cubicBezTo>
                    <a:pt x="787" y="21600"/>
                    <a:pt x="0" y="19988"/>
                    <a:pt x="0" y="18000"/>
                  </a:cubicBezTo>
                  <a:lnTo>
                    <a:pt x="89" y="17819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rgbClr val="AD5B2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45720" rIns="45720" anchor="ctr"/>
            <a:lstStyle/>
            <a:p>
              <a:endParaRPr lang="zh-CN" altLang="en-US"/>
            </a:p>
          </p:txBody>
        </p:sp>
        <p:sp>
          <p:nvSpPr>
            <p:cNvPr id="19" name="Text Box 13" descr="文本框 33"/>
            <p:cNvSpPr txBox="1">
              <a:spLocks/>
            </p:cNvSpPr>
            <p:nvPr/>
          </p:nvSpPr>
          <p:spPr bwMode="auto">
            <a:xfrm>
              <a:off x="32369" y="77531"/>
              <a:ext cx="1721065" cy="726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20" rIns="45720">
              <a:spAutoFit/>
            </a:bodyPr>
            <a:lstStyle>
              <a:lvl1pPr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 sz="2700" b="1" dirty="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$120 </a:t>
              </a:r>
              <a:r>
                <a:rPr lang="zh-CN" altLang="zh-CN" sz="1500" dirty="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billion</a:t>
              </a:r>
            </a:p>
            <a:p>
              <a:pPr algn="ctr" eaLnBrk="1"/>
              <a:r>
                <a:rPr lang="zh-CN" altLang="zh-CN" sz="1500" dirty="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Trade Volume/Year</a:t>
              </a:r>
            </a:p>
          </p:txBody>
        </p:sp>
      </p:grpSp>
      <p:grpSp>
        <p:nvGrpSpPr>
          <p:cNvPr id="20" name="Group 14"/>
          <p:cNvGrpSpPr>
            <a:grpSpLocks/>
          </p:cNvGrpSpPr>
          <p:nvPr/>
        </p:nvGrpSpPr>
        <p:grpSpPr bwMode="auto">
          <a:xfrm>
            <a:off x="8822537" y="2969891"/>
            <a:ext cx="2436813" cy="871537"/>
            <a:chOff x="-1" y="0"/>
            <a:chExt cx="2435868" cy="872278"/>
          </a:xfrm>
        </p:grpSpPr>
        <p:sp>
          <p:nvSpPr>
            <p:cNvPr id="21" name="AutoShape 15" descr="圆角矩形标注 42"/>
            <p:cNvSpPr>
              <a:spLocks/>
            </p:cNvSpPr>
            <p:nvPr/>
          </p:nvSpPr>
          <p:spPr bwMode="auto">
            <a:xfrm>
              <a:off x="303247" y="0"/>
              <a:ext cx="1794247" cy="87227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3600"/>
                  </a:moveTo>
                  <a:cubicBezTo>
                    <a:pt x="0" y="1612"/>
                    <a:pt x="784" y="0"/>
                    <a:pt x="1750" y="0"/>
                  </a:cubicBezTo>
                  <a:lnTo>
                    <a:pt x="3600" y="0"/>
                  </a:lnTo>
                  <a:lnTo>
                    <a:pt x="19850" y="0"/>
                  </a:lnTo>
                  <a:cubicBezTo>
                    <a:pt x="20816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816" y="21600"/>
                    <a:pt x="19850" y="21600"/>
                  </a:cubicBezTo>
                  <a:lnTo>
                    <a:pt x="1750" y="21600"/>
                  </a:lnTo>
                  <a:cubicBezTo>
                    <a:pt x="784" y="21600"/>
                    <a:pt x="0" y="19988"/>
                    <a:pt x="0" y="18000"/>
                  </a:cubicBezTo>
                  <a:lnTo>
                    <a:pt x="89" y="17819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rgbClr val="AD5B2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45720" rIns="45720" anchor="ctr"/>
            <a:lstStyle/>
            <a:p>
              <a:endParaRPr lang="zh-CN" altLang="en-US"/>
            </a:p>
          </p:txBody>
        </p:sp>
        <p:sp>
          <p:nvSpPr>
            <p:cNvPr id="22" name="Text Box 16" descr="文本框 34"/>
            <p:cNvSpPr txBox="1">
              <a:spLocks/>
            </p:cNvSpPr>
            <p:nvPr/>
          </p:nvSpPr>
          <p:spPr bwMode="auto">
            <a:xfrm>
              <a:off x="-1" y="54394"/>
              <a:ext cx="2435868" cy="77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 sz="3000" b="1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7</a:t>
              </a:r>
              <a:r>
                <a:rPr lang="zh-CN" altLang="zh-CN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million</a:t>
              </a:r>
              <a:endParaRPr lang="zh-CN" altLang="zh-CN" sz="3000" b="1">
                <a:solidFill>
                  <a:srgbClr val="D9D9D9"/>
                </a:solidFill>
                <a:latin typeface="Merriweather Sans" charset="0"/>
                <a:ea typeface="宋体" charset="-122"/>
                <a:sym typeface="Merriweather Sans" charset="0"/>
              </a:endParaRPr>
            </a:p>
            <a:p>
              <a:pPr algn="ctr" eaLnBrk="1"/>
              <a:r>
                <a:rPr lang="zh-CN" altLang="zh-CN" sz="150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Cargo Info/Day</a:t>
              </a:r>
            </a:p>
          </p:txBody>
        </p:sp>
      </p:grpSp>
      <p:grpSp>
        <p:nvGrpSpPr>
          <p:cNvPr id="23" name="Group 17"/>
          <p:cNvGrpSpPr>
            <a:grpSpLocks/>
          </p:cNvGrpSpPr>
          <p:nvPr/>
        </p:nvGrpSpPr>
        <p:grpSpPr bwMode="auto">
          <a:xfrm>
            <a:off x="9132100" y="5205091"/>
            <a:ext cx="1816100" cy="871537"/>
            <a:chOff x="0" y="0"/>
            <a:chExt cx="1816009" cy="872278"/>
          </a:xfrm>
        </p:grpSpPr>
        <p:sp>
          <p:nvSpPr>
            <p:cNvPr id="24" name="AutoShape 18" descr="圆角矩形标注 45"/>
            <p:cNvSpPr>
              <a:spLocks/>
            </p:cNvSpPr>
            <p:nvPr/>
          </p:nvSpPr>
          <p:spPr bwMode="auto">
            <a:xfrm>
              <a:off x="0" y="0"/>
              <a:ext cx="1816009" cy="87227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3600"/>
                  </a:moveTo>
                  <a:cubicBezTo>
                    <a:pt x="0" y="1612"/>
                    <a:pt x="774" y="0"/>
                    <a:pt x="1729" y="0"/>
                  </a:cubicBezTo>
                  <a:lnTo>
                    <a:pt x="3600" y="0"/>
                  </a:lnTo>
                  <a:lnTo>
                    <a:pt x="19871" y="0"/>
                  </a:lnTo>
                  <a:cubicBezTo>
                    <a:pt x="20826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826" y="21600"/>
                    <a:pt x="19871" y="21600"/>
                  </a:cubicBezTo>
                  <a:lnTo>
                    <a:pt x="1729" y="21600"/>
                  </a:lnTo>
                  <a:cubicBezTo>
                    <a:pt x="774" y="21600"/>
                    <a:pt x="0" y="19988"/>
                    <a:pt x="0" y="18000"/>
                  </a:cubicBezTo>
                  <a:lnTo>
                    <a:pt x="89" y="17819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rgbClr val="AD5B2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45720" rIns="45720" anchor="ctr"/>
            <a:lstStyle/>
            <a:p>
              <a:endParaRPr lang="zh-CN" altLang="en-US"/>
            </a:p>
          </p:txBody>
        </p:sp>
        <p:sp>
          <p:nvSpPr>
            <p:cNvPr id="25" name="Text Box 19" descr="文本框 40"/>
            <p:cNvSpPr txBox="1">
              <a:spLocks/>
            </p:cNvSpPr>
            <p:nvPr/>
          </p:nvSpPr>
          <p:spPr bwMode="auto">
            <a:xfrm>
              <a:off x="373960" y="77530"/>
              <a:ext cx="1068082" cy="726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20" rIns="45720">
              <a:spAutoFit/>
            </a:bodyPr>
            <a:lstStyle>
              <a:lvl1pPr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 defTabSz="1030288" eaLnBrk="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defTabSz="10302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 sz="2700" b="1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3,500</a:t>
              </a:r>
              <a:r>
                <a:rPr lang="zh-CN" altLang="zh-CN" sz="150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 </a:t>
              </a:r>
            </a:p>
            <a:p>
              <a:pPr algn="ctr" eaLnBrk="1"/>
              <a:r>
                <a:rPr lang="zh-CN" altLang="zh-CN" sz="1500">
                  <a:solidFill>
                    <a:srgbClr val="D9D9D9"/>
                  </a:solidFill>
                  <a:latin typeface="Merriweather Sans" charset="0"/>
                  <a:ea typeface="宋体" charset="-122"/>
                  <a:sym typeface="Merriweather Sans" charset="0"/>
                </a:rPr>
                <a:t>Employees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328" y="24566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大数据平台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248CD3A-D264-4667-9F23-C561807CF03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8566" y="1131506"/>
            <a:ext cx="9389660" cy="5366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328" y="1801504"/>
            <a:ext cx="26661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规模化的采集</a:t>
            </a:r>
            <a:r>
              <a:rPr lang="en-US" altLang="zh-CN" dirty="0" smtClean="0"/>
              <a:t>/</a:t>
            </a:r>
            <a:r>
              <a:rPr lang="zh-CN" altLang="en-US" dirty="0" smtClean="0"/>
              <a:t>存储</a:t>
            </a:r>
            <a:r>
              <a:rPr lang="en-US" altLang="zh-CN" dirty="0" smtClean="0"/>
              <a:t>/</a:t>
            </a:r>
            <a:r>
              <a:rPr lang="zh-CN" altLang="en-US" dirty="0" smtClean="0"/>
              <a:t>计算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实时计算的支持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稳定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开放性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清晰</a:t>
            </a:r>
            <a:r>
              <a:rPr lang="zh-CN" altLang="en-US" dirty="0" smtClean="0"/>
              <a:t>的数据层次和结构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4">
            <a:extLst>
              <a:ext uri="{FF2B5EF4-FFF2-40B4-BE49-F238E27FC236}">
                <a16:creationId xmlns="" xmlns:a16="http://schemas.microsoft.com/office/drawing/2014/main" id="{91B8FA4F-3F52-4193-9DD1-EC5E706F114A}"/>
              </a:ext>
            </a:extLst>
          </p:cNvPr>
          <p:cNvSpPr txBox="1"/>
          <p:nvPr/>
        </p:nvSpPr>
        <p:spPr>
          <a:xfrm>
            <a:off x="405352" y="254524"/>
            <a:ext cx="440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ea typeface="等线" panose="02010600030101010101" pitchFamily="2" charset="-122"/>
                <a:cs typeface="Times New Roman" panose="02020603050405020304" pitchFamily="18" charset="0"/>
              </a:rPr>
              <a:t>大数据的使用</a:t>
            </a:r>
            <a:r>
              <a:rPr lang="en-US" altLang="zh-CN" sz="2800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ea typeface="等线" panose="02010600030101010101" pitchFamily="2" charset="-122"/>
                <a:cs typeface="Times New Roman" panose="02020603050405020304" pitchFamily="18" charset="0"/>
              </a:rPr>
              <a:t>车货匹配</a:t>
            </a:r>
            <a:r>
              <a:rPr lang="en-US" altLang="zh-CN" sz="2800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7ED38443-EFC0-42F9-8838-57CDEB2A1CBE}"/>
              </a:ext>
            </a:extLst>
          </p:cNvPr>
          <p:cNvSpPr/>
          <p:nvPr/>
        </p:nvSpPr>
        <p:spPr>
          <a:xfrm>
            <a:off x="269716" y="1177363"/>
            <a:ext cx="29919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>
                <a:cs typeface="Times New Roman" panose="02020603050405020304" pitchFamily="18" charset="0"/>
              </a:rPr>
              <a:t>传统的小黑板方式成交，基本需要半天甚至一天的时间来实现供需双方的撮合。大规模使用线上平台，</a:t>
            </a:r>
            <a:r>
              <a:rPr lang="en-US" altLang="zh-CN" sz="1400" dirty="0">
                <a:cs typeface="Times New Roman" panose="02020603050405020304" pitchFamily="18" charset="0"/>
              </a:rPr>
              <a:t>2016</a:t>
            </a:r>
            <a:r>
              <a:rPr lang="zh-CN" altLang="zh-CN" sz="1400" dirty="0"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cs typeface="Times New Roman" panose="02020603050405020304" pitchFamily="18" charset="0"/>
              </a:rPr>
              <a:t>24</a:t>
            </a:r>
            <a:r>
              <a:rPr lang="zh-CN" altLang="zh-CN" sz="1400" dirty="0">
                <a:cs typeface="Times New Roman" panose="02020603050405020304" pitchFamily="18" charset="0"/>
              </a:rPr>
              <a:t>小时反馈则达到了</a:t>
            </a:r>
            <a:r>
              <a:rPr lang="en-US" altLang="zh-CN" sz="1400" dirty="0">
                <a:cs typeface="Times New Roman" panose="02020603050405020304" pitchFamily="18" charset="0"/>
              </a:rPr>
              <a:t>60%</a:t>
            </a:r>
            <a:r>
              <a:rPr lang="zh-CN" altLang="zh-CN" sz="1400" dirty="0">
                <a:cs typeface="Times New Roman" panose="02020603050405020304" pitchFamily="18" charset="0"/>
              </a:rPr>
              <a:t>。到了</a:t>
            </a:r>
            <a:r>
              <a:rPr lang="en-US" altLang="zh-CN" sz="1400" dirty="0">
                <a:cs typeface="Times New Roman" panose="02020603050405020304" pitchFamily="18" charset="0"/>
              </a:rPr>
              <a:t>2017</a:t>
            </a:r>
            <a:r>
              <a:rPr lang="zh-CN" altLang="zh-CN" sz="1400" dirty="0">
                <a:cs typeface="Times New Roman" panose="02020603050405020304" pitchFamily="18" charset="0"/>
              </a:rPr>
              <a:t>年，</a:t>
            </a:r>
            <a:r>
              <a:rPr lang="en-US" altLang="zh-CN" sz="1400" dirty="0">
                <a:solidFill>
                  <a:schemeClr val="accent4"/>
                </a:solidFill>
                <a:cs typeface="Times New Roman" panose="02020603050405020304" pitchFamily="18" charset="0"/>
              </a:rPr>
              <a:t>58%</a:t>
            </a:r>
            <a:r>
              <a:rPr lang="zh-CN" altLang="zh-CN" sz="1400" dirty="0">
                <a:solidFill>
                  <a:schemeClr val="accent4"/>
                </a:solidFill>
                <a:cs typeface="Times New Roman" panose="02020603050405020304" pitchFamily="18" charset="0"/>
              </a:rPr>
              <a:t>的货源基本在</a:t>
            </a:r>
            <a:r>
              <a:rPr lang="en-US" altLang="zh-CN" sz="1400" dirty="0">
                <a:solidFill>
                  <a:schemeClr val="accent4"/>
                </a:solidFill>
                <a:cs typeface="Times New Roman" panose="02020603050405020304" pitchFamily="18" charset="0"/>
              </a:rPr>
              <a:t>1</a:t>
            </a:r>
            <a:r>
              <a:rPr lang="zh-CN" altLang="zh-CN" sz="1400" dirty="0">
                <a:solidFill>
                  <a:schemeClr val="accent4"/>
                </a:solidFill>
                <a:cs typeface="Times New Roman" panose="02020603050405020304" pitchFamily="18" charset="0"/>
              </a:rPr>
              <a:t>小时内完成线上撮合</a:t>
            </a:r>
            <a:r>
              <a:rPr lang="zh-CN" altLang="zh-CN" sz="1400" dirty="0"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cs typeface="Times New Roman" panose="02020603050405020304" pitchFamily="18" charset="0"/>
              </a:rPr>
              <a:t>2018</a:t>
            </a:r>
            <a:r>
              <a:rPr lang="zh-CN" altLang="zh-CN" sz="1400" dirty="0">
                <a:cs typeface="Times New Roman" panose="02020603050405020304" pitchFamily="18" charset="0"/>
              </a:rPr>
              <a:t>年，</a:t>
            </a:r>
            <a:r>
              <a:rPr lang="en-US" altLang="zh-CN" sz="1400" dirty="0">
                <a:cs typeface="Times New Roman" panose="02020603050405020304" pitchFamily="18" charset="0"/>
              </a:rPr>
              <a:t>20</a:t>
            </a:r>
            <a:r>
              <a:rPr lang="zh-CN" altLang="zh-CN" sz="1400" dirty="0">
                <a:cs typeface="Times New Roman" panose="02020603050405020304" pitchFamily="18" charset="0"/>
              </a:rPr>
              <a:t>分钟内撮合行为发生率</a:t>
            </a:r>
            <a:r>
              <a:rPr lang="en-US" altLang="zh-CN" sz="1400" dirty="0">
                <a:cs typeface="Times New Roman" panose="02020603050405020304" pitchFamily="18" charset="0"/>
              </a:rPr>
              <a:t>40%</a:t>
            </a:r>
            <a:r>
              <a:rPr lang="zh-CN" altLang="zh-CN" sz="1400" dirty="0">
                <a:cs typeface="Times New Roman" panose="02020603050405020304" pitchFamily="18" charset="0"/>
              </a:rPr>
              <a:t>，人货匹配策略彻底成了一个线上实时策略。</a:t>
            </a:r>
            <a:r>
              <a:rPr lang="zh-CN" altLang="zh-CN" sz="1400" dirty="0">
                <a:solidFill>
                  <a:schemeClr val="accent4"/>
                </a:solidFill>
              </a:rPr>
              <a:t>点击预测的准确率达到</a:t>
            </a:r>
            <a:r>
              <a:rPr lang="en-US" altLang="zh-CN" sz="1400" dirty="0">
                <a:solidFill>
                  <a:schemeClr val="accent4"/>
                </a:solidFill>
              </a:rPr>
              <a:t>90%+</a:t>
            </a:r>
            <a:r>
              <a:rPr lang="zh-CN" altLang="zh-CN" sz="1400" dirty="0">
                <a:solidFill>
                  <a:schemeClr val="accent4"/>
                </a:solidFill>
              </a:rPr>
              <a:t>。首页推荐</a:t>
            </a:r>
            <a:r>
              <a:rPr lang="en-US" altLang="zh-CN" sz="1400" dirty="0">
                <a:solidFill>
                  <a:schemeClr val="accent4"/>
                </a:solidFill>
              </a:rPr>
              <a:t>ctr</a:t>
            </a:r>
            <a:r>
              <a:rPr lang="zh-CN" altLang="zh-CN" sz="1400" dirty="0">
                <a:solidFill>
                  <a:schemeClr val="accent4"/>
                </a:solidFill>
              </a:rPr>
              <a:t>提升了</a:t>
            </a:r>
            <a:r>
              <a:rPr lang="en-US" altLang="zh-CN" sz="1400" dirty="0">
                <a:solidFill>
                  <a:schemeClr val="accent4"/>
                </a:solidFill>
              </a:rPr>
              <a:t>5</a:t>
            </a:r>
            <a:r>
              <a:rPr lang="zh-CN" altLang="zh-CN" sz="1400" dirty="0">
                <a:solidFill>
                  <a:schemeClr val="accent4"/>
                </a:solidFill>
              </a:rPr>
              <a:t>倍</a:t>
            </a:r>
            <a:r>
              <a:rPr lang="zh-CN" altLang="zh-CN" sz="1400" dirty="0"/>
              <a:t>。货源订单转化率从</a:t>
            </a:r>
            <a:r>
              <a:rPr lang="en-US" altLang="zh-CN" sz="1400" dirty="0"/>
              <a:t>11%</a:t>
            </a:r>
            <a:r>
              <a:rPr lang="zh-CN" altLang="zh-CN" sz="1400" dirty="0"/>
              <a:t>提升到</a:t>
            </a:r>
            <a:r>
              <a:rPr lang="en-US" altLang="zh-CN" sz="1400" dirty="0"/>
              <a:t>16%</a:t>
            </a:r>
            <a:r>
              <a:rPr lang="zh-CN" altLang="zh-CN" sz="1400" dirty="0"/>
              <a:t>。全国</a:t>
            </a:r>
            <a:r>
              <a:rPr lang="en-US" altLang="zh-CN" sz="1400" dirty="0"/>
              <a:t>24</a:t>
            </a:r>
            <a:r>
              <a:rPr lang="zh-CN" altLang="zh-CN" sz="1400" dirty="0"/>
              <a:t>小时反馈率则从</a:t>
            </a:r>
            <a:r>
              <a:rPr lang="en-US" altLang="zh-CN" sz="1400" dirty="0"/>
              <a:t>60%</a:t>
            </a:r>
            <a:r>
              <a:rPr lang="zh-CN" altLang="zh-CN" sz="1400" dirty="0"/>
              <a:t>提升到了</a:t>
            </a:r>
            <a:r>
              <a:rPr lang="en-US" altLang="zh-CN" sz="1400" dirty="0"/>
              <a:t>64%-68%</a:t>
            </a:r>
            <a:r>
              <a:rPr lang="zh-CN" altLang="zh-CN" sz="1400" dirty="0"/>
              <a:t>。特别在低反馈地区，</a:t>
            </a:r>
            <a:r>
              <a:rPr lang="en-US" altLang="zh-CN" sz="1400" dirty="0"/>
              <a:t>50</a:t>
            </a:r>
            <a:r>
              <a:rPr lang="zh-CN" altLang="zh-CN" sz="1400" dirty="0"/>
              <a:t>城实验，很多地区获得的提升更高达</a:t>
            </a:r>
            <a:r>
              <a:rPr lang="en-US" altLang="zh-CN" sz="1400" dirty="0"/>
              <a:t>15%</a:t>
            </a:r>
            <a:r>
              <a:rPr lang="zh-CN" altLang="zh-CN" sz="1400" dirty="0"/>
              <a:t>。</a:t>
            </a:r>
            <a:r>
              <a:rPr lang="en-US" altLang="zh-CN" sz="1400" dirty="0"/>
              <a:t>30</a:t>
            </a:r>
            <a:r>
              <a:rPr lang="zh-CN" altLang="zh-CN" sz="1400" dirty="0"/>
              <a:t>分钟内反馈率提升</a:t>
            </a:r>
            <a:r>
              <a:rPr lang="en-US" altLang="zh-CN" sz="1400" dirty="0"/>
              <a:t>15%</a:t>
            </a:r>
            <a:r>
              <a:rPr lang="zh-CN" altLang="zh-CN" sz="1400" dirty="0"/>
              <a:t>。</a:t>
            </a:r>
            <a:r>
              <a:rPr lang="en-US" altLang="zh-CN" sz="1400" dirty="0"/>
              <a:t>12000</a:t>
            </a:r>
            <a:r>
              <a:rPr lang="zh-CN" altLang="zh-CN" sz="1400" dirty="0"/>
              <a:t>条路线上的司机空驶率降低</a:t>
            </a:r>
            <a:r>
              <a:rPr lang="en-US" altLang="zh-CN" sz="1400" dirty="0"/>
              <a:t>30</a:t>
            </a:r>
            <a:r>
              <a:rPr lang="en-US" altLang="zh-CN" sz="1400" dirty="0" smtClean="0"/>
              <a:t>%</a:t>
            </a:r>
          </a:p>
        </p:txBody>
      </p:sp>
      <p:grpSp>
        <p:nvGrpSpPr>
          <p:cNvPr id="6" name="组合 6">
            <a:extLst>
              <a:ext uri="{FF2B5EF4-FFF2-40B4-BE49-F238E27FC236}">
                <a16:creationId xmlns="" xmlns:a16="http://schemas.microsoft.com/office/drawing/2014/main" id="{78EC6363-C117-4665-8500-564FF7E121AB}"/>
              </a:ext>
            </a:extLst>
          </p:cNvPr>
          <p:cNvGrpSpPr/>
          <p:nvPr/>
        </p:nvGrpSpPr>
        <p:grpSpPr>
          <a:xfrm>
            <a:off x="3445932" y="964225"/>
            <a:ext cx="8476352" cy="4814406"/>
            <a:chOff x="262436" y="1234569"/>
            <a:chExt cx="11696253" cy="5081567"/>
          </a:xfrm>
        </p:grpSpPr>
        <p:grpSp>
          <p:nvGrpSpPr>
            <p:cNvPr id="7" name="组合 7">
              <a:extLst>
                <a:ext uri="{FF2B5EF4-FFF2-40B4-BE49-F238E27FC236}">
                  <a16:creationId xmlns="" xmlns:a16="http://schemas.microsoft.com/office/drawing/2014/main" id="{2D36EE8D-8077-458A-9AE3-CC39D0388F3D}"/>
                </a:ext>
              </a:extLst>
            </p:cNvPr>
            <p:cNvGrpSpPr/>
            <p:nvPr/>
          </p:nvGrpSpPr>
          <p:grpSpPr>
            <a:xfrm>
              <a:off x="964842" y="1234569"/>
              <a:ext cx="9399353" cy="1601808"/>
              <a:chOff x="60691" y="925927"/>
              <a:chExt cx="7049515" cy="120135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="" xmlns:a16="http://schemas.microsoft.com/office/drawing/2014/main" id="{B8D567E1-36E7-468F-95A4-C12E18964220}"/>
                  </a:ext>
                </a:extLst>
              </p:cNvPr>
              <p:cNvGrpSpPr/>
              <p:nvPr/>
            </p:nvGrpSpPr>
            <p:grpSpPr>
              <a:xfrm>
                <a:off x="60691" y="925927"/>
                <a:ext cx="2407379" cy="1201354"/>
                <a:chOff x="60691" y="925927"/>
                <a:chExt cx="2407379" cy="1201354"/>
              </a:xfrm>
            </p:grpSpPr>
            <p:sp>
              <p:nvSpPr>
                <p:cNvPr id="26" name="左大括号 25">
                  <a:extLst>
                    <a:ext uri="{FF2B5EF4-FFF2-40B4-BE49-F238E27FC236}">
                      <a16:creationId xmlns="" xmlns:a16="http://schemas.microsoft.com/office/drawing/2014/main" id="{C181F9A1-0851-4A80-9004-C04BDC9F5E8F}"/>
                    </a:ext>
                  </a:extLst>
                </p:cNvPr>
                <p:cNvSpPr/>
                <p:nvPr/>
              </p:nvSpPr>
              <p:spPr>
                <a:xfrm rot="16200000">
                  <a:off x="1007459" y="727674"/>
                  <a:ext cx="307500" cy="1853075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7" name="文本框 29">
                  <a:extLst>
                    <a:ext uri="{FF2B5EF4-FFF2-40B4-BE49-F238E27FC236}">
                      <a16:creationId xmlns="" xmlns:a16="http://schemas.microsoft.com/office/drawing/2014/main" id="{6C7A3904-5CE4-41AC-AB12-93D87328103C}"/>
                    </a:ext>
                  </a:extLst>
                </p:cNvPr>
                <p:cNvSpPr txBox="1"/>
                <p:nvPr/>
              </p:nvSpPr>
              <p:spPr>
                <a:xfrm>
                  <a:off x="60691" y="925927"/>
                  <a:ext cx="2407379" cy="657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/>
                    <a:t>司机基本属性，挖掘属性，兴趣，常跑路线，车辆，位置</a:t>
                  </a:r>
                </a:p>
              </p:txBody>
            </p:sp>
            <p:sp>
              <p:nvSpPr>
                <p:cNvPr id="28" name="文本框 30">
                  <a:extLst>
                    <a:ext uri="{FF2B5EF4-FFF2-40B4-BE49-F238E27FC236}">
                      <a16:creationId xmlns="" xmlns:a16="http://schemas.microsoft.com/office/drawing/2014/main" id="{219D20D9-718A-4D7A-ACA5-B7CF31FFB555}"/>
                    </a:ext>
                  </a:extLst>
                </p:cNvPr>
                <p:cNvSpPr txBox="1"/>
                <p:nvPr/>
              </p:nvSpPr>
              <p:spPr>
                <a:xfrm>
                  <a:off x="942724" y="1859276"/>
                  <a:ext cx="436970" cy="268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/>
                    <a:t>车</a:t>
                  </a:r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="" xmlns:a16="http://schemas.microsoft.com/office/drawing/2014/main" id="{47FF6C13-2670-4F06-9C63-71F29C88F7C5}"/>
                  </a:ext>
                </a:extLst>
              </p:cNvPr>
              <p:cNvGrpSpPr/>
              <p:nvPr/>
            </p:nvGrpSpPr>
            <p:grpSpPr>
              <a:xfrm>
                <a:off x="2414119" y="925927"/>
                <a:ext cx="2407379" cy="1201353"/>
                <a:chOff x="60691" y="925927"/>
                <a:chExt cx="2407379" cy="1201353"/>
              </a:xfrm>
            </p:grpSpPr>
            <p:sp>
              <p:nvSpPr>
                <p:cNvPr id="23" name="左大括号 22">
                  <a:extLst>
                    <a:ext uri="{FF2B5EF4-FFF2-40B4-BE49-F238E27FC236}">
                      <a16:creationId xmlns="" xmlns:a16="http://schemas.microsoft.com/office/drawing/2014/main" id="{509F2C51-C8B6-47C9-99B0-1E8FA2BC868C}"/>
                    </a:ext>
                  </a:extLst>
                </p:cNvPr>
                <p:cNvSpPr/>
                <p:nvPr/>
              </p:nvSpPr>
              <p:spPr>
                <a:xfrm rot="16200000">
                  <a:off x="1007459" y="727674"/>
                  <a:ext cx="307500" cy="1853075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4" name="文本框 26">
                  <a:extLst>
                    <a:ext uri="{FF2B5EF4-FFF2-40B4-BE49-F238E27FC236}">
                      <a16:creationId xmlns="" xmlns:a16="http://schemas.microsoft.com/office/drawing/2014/main" id="{0CF9DE59-A1FE-483F-94D1-146C9C37A898}"/>
                    </a:ext>
                  </a:extLst>
                </p:cNvPr>
                <p:cNvSpPr txBox="1"/>
                <p:nvPr/>
              </p:nvSpPr>
              <p:spPr>
                <a:xfrm>
                  <a:off x="60691" y="925927"/>
                  <a:ext cx="2407379" cy="657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/>
                    <a:t>货主基本属性，路线，品类，重量</a:t>
                  </a:r>
                  <a:r>
                    <a:rPr lang="en-US" altLang="zh-CN" sz="1600" dirty="0"/>
                    <a:t>/</a:t>
                  </a:r>
                  <a:r>
                    <a:rPr lang="zh-CN" altLang="en-US" sz="1600" dirty="0"/>
                    <a:t>体积，装卸，位置</a:t>
                  </a:r>
                </a:p>
              </p:txBody>
            </p:sp>
            <p:sp>
              <p:nvSpPr>
                <p:cNvPr id="25" name="文本框 27">
                  <a:extLst>
                    <a:ext uri="{FF2B5EF4-FFF2-40B4-BE49-F238E27FC236}">
                      <a16:creationId xmlns="" xmlns:a16="http://schemas.microsoft.com/office/drawing/2014/main" id="{27943340-098A-4178-8EEF-96525B515F4D}"/>
                    </a:ext>
                  </a:extLst>
                </p:cNvPr>
                <p:cNvSpPr txBox="1"/>
                <p:nvPr/>
              </p:nvSpPr>
              <p:spPr>
                <a:xfrm>
                  <a:off x="942724" y="1859275"/>
                  <a:ext cx="436970" cy="268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/>
                    <a:t>货</a:t>
                  </a: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="" xmlns:a16="http://schemas.microsoft.com/office/drawing/2014/main" id="{C75A81D7-00F7-40FC-9FAA-C20BB6C7E4D6}"/>
                  </a:ext>
                </a:extLst>
              </p:cNvPr>
              <p:cNvGrpSpPr/>
              <p:nvPr/>
            </p:nvGrpSpPr>
            <p:grpSpPr>
              <a:xfrm>
                <a:off x="4702827" y="925927"/>
                <a:ext cx="2407379" cy="1201353"/>
                <a:chOff x="60691" y="925927"/>
                <a:chExt cx="2407379" cy="1201353"/>
              </a:xfrm>
            </p:grpSpPr>
            <p:sp>
              <p:nvSpPr>
                <p:cNvPr id="20" name="左大括号 19">
                  <a:extLst>
                    <a:ext uri="{FF2B5EF4-FFF2-40B4-BE49-F238E27FC236}">
                      <a16:creationId xmlns="" xmlns:a16="http://schemas.microsoft.com/office/drawing/2014/main" id="{06D9FC0C-F322-457C-BB57-D0559F813CBF}"/>
                    </a:ext>
                  </a:extLst>
                </p:cNvPr>
                <p:cNvSpPr/>
                <p:nvPr/>
              </p:nvSpPr>
              <p:spPr>
                <a:xfrm rot="16200000">
                  <a:off x="1007459" y="727674"/>
                  <a:ext cx="307500" cy="1853075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1" name="文本框 23">
                  <a:extLst>
                    <a:ext uri="{FF2B5EF4-FFF2-40B4-BE49-F238E27FC236}">
                      <a16:creationId xmlns="" xmlns:a16="http://schemas.microsoft.com/office/drawing/2014/main" id="{5BB595C6-F928-4D7F-B90A-378A752144B8}"/>
                    </a:ext>
                  </a:extLst>
                </p:cNvPr>
                <p:cNvSpPr txBox="1"/>
                <p:nvPr/>
              </p:nvSpPr>
              <p:spPr>
                <a:xfrm>
                  <a:off x="60691" y="925927"/>
                  <a:ext cx="2407379" cy="462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/>
                    <a:t>天气，供需，价格，当地出产，季节，口岸</a:t>
                  </a:r>
                </a:p>
              </p:txBody>
            </p:sp>
            <p:sp>
              <p:nvSpPr>
                <p:cNvPr id="22" name="文本框 24">
                  <a:extLst>
                    <a:ext uri="{FF2B5EF4-FFF2-40B4-BE49-F238E27FC236}">
                      <a16:creationId xmlns="" xmlns:a16="http://schemas.microsoft.com/office/drawing/2014/main" id="{9E566658-6BEF-4D59-8D1B-624E9BF0113B}"/>
                    </a:ext>
                  </a:extLst>
                </p:cNvPr>
                <p:cNvSpPr txBox="1"/>
                <p:nvPr/>
              </p:nvSpPr>
              <p:spPr>
                <a:xfrm>
                  <a:off x="942724" y="1859275"/>
                  <a:ext cx="678780" cy="268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/>
                    <a:t>环境</a:t>
                  </a:r>
                </a:p>
              </p:txBody>
            </p:sp>
          </p:grpSp>
        </p:grpSp>
        <p:graphicFrame>
          <p:nvGraphicFramePr>
            <p:cNvPr id="8" name="图示 7">
              <a:extLst>
                <a:ext uri="{FF2B5EF4-FFF2-40B4-BE49-F238E27FC236}">
                  <a16:creationId xmlns="" xmlns:a16="http://schemas.microsoft.com/office/drawing/2014/main" id="{724510B8-0449-4D58-98B4-A5470C7F118D}"/>
                </a:ext>
              </a:extLst>
            </p:cNvPr>
            <p:cNvGraphicFramePr/>
            <p:nvPr>
              <p:extLst>
                <p:ext uri="{D42A27DB-BD31-4B8C-83A1-F6EECF244321}">
                  <p14:modId xmlns="" xmlns:p14="http://schemas.microsoft.com/office/powerpoint/2010/main" val="4278143222"/>
                </p:ext>
              </p:extLst>
            </p:nvPr>
          </p:nvGraphicFramePr>
          <p:xfrm>
            <a:off x="1176494" y="3176661"/>
            <a:ext cx="2255519" cy="31394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箭头: 左弧形 9">
              <a:extLst>
                <a:ext uri="{FF2B5EF4-FFF2-40B4-BE49-F238E27FC236}">
                  <a16:creationId xmlns="" xmlns:a16="http://schemas.microsoft.com/office/drawing/2014/main" id="{FFFC09EA-21D3-454C-B830-05B4EF034CE8}"/>
                </a:ext>
              </a:extLst>
            </p:cNvPr>
            <p:cNvSpPr/>
            <p:nvPr/>
          </p:nvSpPr>
          <p:spPr>
            <a:xfrm>
              <a:off x="262438" y="2000616"/>
              <a:ext cx="702404" cy="2469785"/>
            </a:xfrm>
            <a:prstGeom prst="curv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文本框 11">
              <a:extLst>
                <a:ext uri="{FF2B5EF4-FFF2-40B4-BE49-F238E27FC236}">
                  <a16:creationId xmlns="" xmlns:a16="http://schemas.microsoft.com/office/drawing/2014/main" id="{38632D70-3B9B-4751-95C3-2ECD8A774FE4}"/>
                </a:ext>
              </a:extLst>
            </p:cNvPr>
            <p:cNvSpPr txBox="1"/>
            <p:nvPr/>
          </p:nvSpPr>
          <p:spPr>
            <a:xfrm>
              <a:off x="262436" y="4643120"/>
              <a:ext cx="1878450" cy="1656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预测</a:t>
              </a:r>
              <a:endParaRPr lang="en-US" altLang="zh-CN" sz="1600" dirty="0"/>
            </a:p>
            <a:p>
              <a:r>
                <a:rPr lang="en-US" altLang="zh-CN" sz="1600" dirty="0"/>
                <a:t>FFM</a:t>
              </a:r>
            </a:p>
            <a:p>
              <a:r>
                <a:rPr lang="en-US" altLang="zh-CN" sz="1600" dirty="0"/>
                <a:t>LR</a:t>
              </a:r>
            </a:p>
            <a:p>
              <a:r>
                <a:rPr lang="en-US" altLang="zh-CN" sz="1600" dirty="0"/>
                <a:t>XGBOOST</a:t>
              </a:r>
            </a:p>
            <a:p>
              <a:r>
                <a:rPr lang="en-US" altLang="zh-CN" sz="1600" dirty="0"/>
                <a:t>Deep Learning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60DDD574-D959-4579-9BD7-DBB04923C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745" y="2993086"/>
              <a:ext cx="3175163" cy="3290921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349B9B7B-260D-4F00-BF41-920AEC884740}"/>
                </a:ext>
              </a:extLst>
            </p:cNvPr>
            <p:cNvSpPr/>
            <p:nvPr/>
          </p:nvSpPr>
          <p:spPr>
            <a:xfrm>
              <a:off x="4923267" y="3314221"/>
              <a:ext cx="1534119" cy="389827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排序</a:t>
              </a:r>
            </a:p>
          </p:txBody>
        </p:sp>
        <p:sp>
          <p:nvSpPr>
            <p:cNvPr id="13" name="箭头: 右 15">
              <a:extLst>
                <a:ext uri="{FF2B5EF4-FFF2-40B4-BE49-F238E27FC236}">
                  <a16:creationId xmlns="" xmlns:a16="http://schemas.microsoft.com/office/drawing/2014/main" id="{4E5F138F-1AD8-4F6A-8D8D-0F610D35AA3C}"/>
                </a:ext>
              </a:extLst>
            </p:cNvPr>
            <p:cNvSpPr/>
            <p:nvPr/>
          </p:nvSpPr>
          <p:spPr>
            <a:xfrm>
              <a:off x="3220720" y="4551680"/>
              <a:ext cx="782320" cy="304800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4" name="文本框 16">
              <a:extLst>
                <a:ext uri="{FF2B5EF4-FFF2-40B4-BE49-F238E27FC236}">
                  <a16:creationId xmlns="" xmlns:a16="http://schemas.microsoft.com/office/drawing/2014/main" id="{A5132180-FFE4-4DBA-95C8-0BDF74C7F8A9}"/>
                </a:ext>
              </a:extLst>
            </p:cNvPr>
            <p:cNvSpPr txBox="1"/>
            <p:nvPr/>
          </p:nvSpPr>
          <p:spPr>
            <a:xfrm>
              <a:off x="7319298" y="3089193"/>
              <a:ext cx="2470768" cy="1916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基于公平性：</a:t>
              </a:r>
              <a:endParaRPr lang="en-US" altLang="zh-CN" sz="1600" dirty="0"/>
            </a:p>
            <a:p>
              <a:r>
                <a:rPr lang="zh-CN" altLang="en-US" sz="1600" dirty="0"/>
                <a:t>后验策略</a:t>
              </a:r>
              <a:r>
                <a:rPr lang="en-US" altLang="zh-CN" sz="1600" dirty="0"/>
                <a:t>----</a:t>
              </a:r>
              <a:r>
                <a:rPr lang="zh-CN" altLang="en-US" sz="1600" dirty="0"/>
                <a:t>冷热分桶</a:t>
              </a:r>
              <a:endParaRPr lang="en-US" altLang="zh-CN" sz="1600" dirty="0"/>
            </a:p>
            <a:p>
              <a:endParaRPr lang="en-US" altLang="zh-CN" sz="1600" dirty="0"/>
            </a:p>
            <a:p>
              <a:r>
                <a:rPr lang="zh-CN" altLang="en-US" sz="1600" dirty="0"/>
                <a:t>基于效率：</a:t>
              </a:r>
              <a:endParaRPr lang="en-US" altLang="zh-CN" sz="1600" dirty="0"/>
            </a:p>
            <a:p>
              <a:r>
                <a:rPr lang="zh-CN" altLang="en-US" sz="1600" dirty="0"/>
                <a:t>预测</a:t>
              </a:r>
              <a:r>
                <a:rPr lang="en-US" altLang="zh-CN" sz="1600" dirty="0"/>
                <a:t>----</a:t>
              </a:r>
              <a:r>
                <a:rPr lang="zh-CN" altLang="en-US" sz="1600" dirty="0"/>
                <a:t>电话点击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9D5A54EB-5449-467B-837E-C3D813CF8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2323" y="2717961"/>
              <a:ext cx="1886366" cy="3504879"/>
            </a:xfrm>
            <a:prstGeom prst="rect">
              <a:avLst/>
            </a:prstGeom>
          </p:spPr>
        </p:pic>
        <p:sp>
          <p:nvSpPr>
            <p:cNvPr id="16" name="左大括号 15">
              <a:extLst>
                <a:ext uri="{FF2B5EF4-FFF2-40B4-BE49-F238E27FC236}">
                  <a16:creationId xmlns="" xmlns:a16="http://schemas.microsoft.com/office/drawing/2014/main" id="{DCBC0B66-B125-49E5-9413-9FFF88E4D830}"/>
                </a:ext>
              </a:extLst>
            </p:cNvPr>
            <p:cNvSpPr/>
            <p:nvPr/>
          </p:nvSpPr>
          <p:spPr>
            <a:xfrm>
              <a:off x="9359224" y="2799530"/>
              <a:ext cx="609036" cy="3244906"/>
            </a:xfrm>
            <a:prstGeom prst="leftBrace">
              <a:avLst>
                <a:gd name="adj1" fmla="val 8333"/>
                <a:gd name="adj2" fmla="val 5199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4967" y="1213008"/>
            <a:ext cx="28796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/>
              <a:t>  一个</a:t>
            </a:r>
            <a:r>
              <a:rPr lang="zh-CN" altLang="zh-CN" dirty="0" smtClean="0"/>
              <a:t>货源</a:t>
            </a:r>
            <a:r>
              <a:rPr lang="zh-CN" altLang="zh-CN" dirty="0" smtClean="0"/>
              <a:t>在上架瞬间，我们能准确找到它的潜在承运</a:t>
            </a:r>
            <a:r>
              <a:rPr lang="zh-CN" altLang="zh-CN" dirty="0" smtClean="0"/>
              <a:t>方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   </a:t>
            </a:r>
            <a:r>
              <a:rPr lang="zh-CN" altLang="zh-CN" dirty="0" smtClean="0"/>
              <a:t>预测</a:t>
            </a:r>
            <a:r>
              <a:rPr lang="zh-CN" altLang="zh-CN" dirty="0" smtClean="0"/>
              <a:t>出会有多受</a:t>
            </a:r>
            <a:r>
              <a:rPr lang="zh-CN" altLang="zh-CN" dirty="0" smtClean="0"/>
              <a:t>欢迎</a:t>
            </a:r>
            <a:r>
              <a:rPr lang="zh-CN" altLang="en-US" dirty="0" smtClean="0"/>
              <a:t>来控制曝光的数量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zh-CN" altLang="en-US" dirty="0" smtClean="0"/>
              <a:t>  根据司机本次找货的特征进行同态干预</a:t>
            </a:r>
            <a:endParaRPr lang="en-US" altLang="zh-CN" dirty="0" smtClean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E3A0064-E49E-43BF-A8AA-5FA817F187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45" y="907882"/>
            <a:ext cx="8060539" cy="55884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967" y="26048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对于实时性的强支持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4">
            <a:extLst>
              <a:ext uri="{FF2B5EF4-FFF2-40B4-BE49-F238E27FC236}">
                <a16:creationId xmlns="" xmlns:a16="http://schemas.microsoft.com/office/drawing/2014/main" id="{91B8FA4F-3F52-4193-9DD1-EC5E706F114A}"/>
              </a:ext>
            </a:extLst>
          </p:cNvPr>
          <p:cNvSpPr txBox="1"/>
          <p:nvPr/>
        </p:nvSpPr>
        <p:spPr>
          <a:xfrm>
            <a:off x="309817" y="145340"/>
            <a:ext cx="466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ea typeface="等线" panose="02010600030101010101" pitchFamily="2" charset="-122"/>
                <a:cs typeface="Times New Roman" panose="02020603050405020304" pitchFamily="18" charset="0"/>
              </a:rPr>
              <a:t>大数据的使用</a:t>
            </a:r>
            <a:r>
              <a:rPr lang="en-US" altLang="zh-CN" sz="2800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ea typeface="等线" panose="02010600030101010101" pitchFamily="2" charset="-122"/>
                <a:cs typeface="Times New Roman" panose="02020603050405020304" pitchFamily="18" charset="0"/>
              </a:rPr>
              <a:t>货源识别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7F0775B-7799-4642-A851-3783AED5210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191" y="785310"/>
            <a:ext cx="2859151" cy="3380667"/>
          </a:xfrm>
          <a:prstGeom prst="rect">
            <a:avLst/>
          </a:prstGeom>
        </p:spPr>
      </p:pic>
      <p:sp>
        <p:nvSpPr>
          <p:cNvPr id="6" name="文本框 6">
            <a:extLst>
              <a:ext uri="{FF2B5EF4-FFF2-40B4-BE49-F238E27FC236}">
                <a16:creationId xmlns="" xmlns:a16="http://schemas.microsoft.com/office/drawing/2014/main" id="{57FEEF1C-4F2A-4B98-A08C-E2CE500E3568}"/>
              </a:ext>
            </a:extLst>
          </p:cNvPr>
          <p:cNvSpPr txBox="1"/>
          <p:nvPr/>
        </p:nvSpPr>
        <p:spPr>
          <a:xfrm>
            <a:off x="3944438" y="733164"/>
            <a:ext cx="741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特征工程：我们切词后，用</a:t>
            </a:r>
            <a:r>
              <a:rPr lang="en-US" altLang="zh-CN" dirty="0" smtClean="0">
                <a:solidFill>
                  <a:schemeClr val="accent4"/>
                </a:solidFill>
              </a:rPr>
              <a:t>tfidf</a:t>
            </a:r>
            <a:r>
              <a:rPr lang="zh-CN" altLang="en-US" dirty="0" smtClean="0"/>
              <a:t>来驱逐无效的文本，然后使用</a:t>
            </a:r>
            <a:r>
              <a:rPr lang="en-US" altLang="zh-CN" dirty="0" smtClean="0"/>
              <a:t>fast-text</a:t>
            </a:r>
            <a:r>
              <a:rPr lang="zh-CN" altLang="en-US" dirty="0" smtClean="0"/>
              <a:t>的文本向量化。从发货信息中识别</a:t>
            </a:r>
            <a:r>
              <a:rPr lang="zh-CN" altLang="en-US" dirty="0" smtClean="0"/>
              <a:t>货源信息和</a:t>
            </a:r>
            <a:r>
              <a:rPr lang="zh-CN" altLang="en-US" dirty="0" smtClean="0"/>
              <a:t>不良信息。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DDEDB7A-1CC7-4B0D-A454-83FC94950AF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9361" y="1440616"/>
            <a:ext cx="6009264" cy="1802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D4ABF457-2768-4A2C-A888-1E81BAEB93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9" y="3762575"/>
            <a:ext cx="4240914" cy="2668242"/>
          </a:xfrm>
          <a:prstGeom prst="rect">
            <a:avLst/>
          </a:prstGeom>
        </p:spPr>
      </p:pic>
      <p:pic>
        <p:nvPicPr>
          <p:cNvPr id="9" name="图表 9">
            <a:extLst>
              <a:ext uri="{FF2B5EF4-FFF2-40B4-BE49-F238E27FC236}">
                <a16:creationId xmlns:mc="http://schemas.openxmlformats.org/markup-compatibility/2006" xmlns="" xmlns:a16="http://schemas.microsoft.com/office/drawing/2014/main" id="{5A0BFEA6-144E-4DD6-AB38-01DE86FFD4B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33993" y="3879405"/>
            <a:ext cx="4565650" cy="2746375"/>
          </a:xfrm>
          <a:prstGeom prst="rect">
            <a:avLst/>
          </a:prstGeom>
        </p:spPr>
      </p:pic>
      <p:sp>
        <p:nvSpPr>
          <p:cNvPr id="11" name="文本框 11">
            <a:extLst>
              <a:ext uri="{FF2B5EF4-FFF2-40B4-BE49-F238E27FC236}">
                <a16:creationId xmlns="" xmlns:a16="http://schemas.microsoft.com/office/drawing/2014/main" id="{27EAD6E0-20E4-4EF5-96F7-2E1CC12C9844}"/>
              </a:ext>
            </a:extLst>
          </p:cNvPr>
          <p:cNvSpPr txBox="1"/>
          <p:nvPr/>
        </p:nvSpPr>
        <p:spPr>
          <a:xfrm>
            <a:off x="8712200" y="3242733"/>
            <a:ext cx="265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从备注中识别货源类型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1191" y="2873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稀疏向量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4">
            <a:extLst>
              <a:ext uri="{FF2B5EF4-FFF2-40B4-BE49-F238E27FC236}">
                <a16:creationId xmlns="" xmlns:a16="http://schemas.microsoft.com/office/drawing/2014/main" id="{91B8FA4F-3F52-4193-9DD1-EC5E706F114A}"/>
              </a:ext>
            </a:extLst>
          </p:cNvPr>
          <p:cNvSpPr txBox="1"/>
          <p:nvPr/>
        </p:nvSpPr>
        <p:spPr>
          <a:xfrm>
            <a:off x="405352" y="254524"/>
            <a:ext cx="4535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ea typeface="等线" panose="02010600030101010101" pitchFamily="2" charset="-122"/>
                <a:cs typeface="Times New Roman" panose="02020603050405020304" pitchFamily="18" charset="0"/>
              </a:rPr>
              <a:t>大数据的使用</a:t>
            </a:r>
            <a:r>
              <a:rPr lang="en-US" altLang="zh-CN" sz="2800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ea typeface="等线" panose="02010600030101010101" pitchFamily="2" charset="-122"/>
                <a:cs typeface="Times New Roman" panose="02020603050405020304" pitchFamily="18" charset="0"/>
              </a:rPr>
              <a:t>定价策略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3E064F5-D355-4B84-AAE4-5AB4222EF8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744" y="855133"/>
            <a:ext cx="6066989" cy="519882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1393" y="1323872"/>
            <a:ext cx="479107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104915" y="24838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循环神经网络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32211" y="276088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</a:rPr>
              <a:t>傅里叶变化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 descr="文本框 35"/>
          <p:cNvSpPr txBox="1">
            <a:spLocks/>
          </p:cNvSpPr>
          <p:nvPr/>
        </p:nvSpPr>
        <p:spPr bwMode="auto">
          <a:xfrm>
            <a:off x="393700" y="273050"/>
            <a:ext cx="9787530" cy="60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5" tIns="22865" rIns="22865" bIns="22865">
            <a:spAutoFit/>
          </a:bodyPr>
          <a:lstStyle>
            <a:lvl1pPr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eaLnBrk="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r>
              <a:rPr lang="zh-CN" altLang="en-US" sz="3600" dirty="0" smtClean="0">
                <a:solidFill>
                  <a:srgbClr val="FFFFFF"/>
                </a:solidFill>
                <a:ea typeface="宋体" charset="-122"/>
              </a:rPr>
              <a:t>宏观</a:t>
            </a:r>
            <a:r>
              <a:rPr lang="zh-CN" altLang="en-US" sz="3600" dirty="0" smtClean="0">
                <a:solidFill>
                  <a:srgbClr val="FFFFFF"/>
                </a:solidFill>
                <a:ea typeface="宋体" charset="-122"/>
              </a:rPr>
              <a:t>数据</a:t>
            </a:r>
            <a:r>
              <a:rPr lang="zh-CN" altLang="en-US" sz="3600" dirty="0" smtClean="0">
                <a:solidFill>
                  <a:srgbClr val="FFFFFF"/>
                </a:solidFill>
                <a:ea typeface="宋体" charset="-122"/>
              </a:rPr>
              <a:t>可视化</a:t>
            </a:r>
            <a:r>
              <a:rPr lang="zh-CN" altLang="en-US" sz="3600" dirty="0" smtClean="0">
                <a:solidFill>
                  <a:srgbClr val="FFFFFF"/>
                </a:solidFill>
                <a:ea typeface="宋体" charset="-122"/>
              </a:rPr>
              <a:t>支持</a:t>
            </a:r>
            <a:r>
              <a:rPr lang="zh-CN" altLang="en-US" sz="3600" dirty="0" smtClean="0">
                <a:solidFill>
                  <a:srgbClr val="FFFFFF"/>
                </a:solidFill>
                <a:ea typeface="宋体" charset="-122"/>
              </a:rPr>
              <a:t>行业和政府宏观管理</a:t>
            </a:r>
            <a:endParaRPr lang="zh-CN" altLang="zh-CN" sz="3600" dirty="0">
              <a:solidFill>
                <a:srgbClr val="FFFFFF"/>
              </a:solidFill>
              <a:ea typeface="宋体" charset="-122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33363" y="1692275"/>
            <a:ext cx="11723687" cy="4219575"/>
            <a:chOff x="-1" y="0"/>
            <a:chExt cx="11724037" cy="4218351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-1" y="1741485"/>
              <a:ext cx="11724037" cy="2476866"/>
              <a:chOff x="0" y="0"/>
              <a:chExt cx="11724036" cy="2476865"/>
            </a:xfrm>
          </p:grpSpPr>
          <p:pic>
            <p:nvPicPr>
              <p:cNvPr id="6151" name="Picture 4" descr="图片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2392"/>
                <a:ext cx="5322651" cy="2464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6152" name="Picture 5" descr="图片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7081" y="-1"/>
                <a:ext cx="5326955" cy="2471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150" name="Picture 6" descr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773" y="0"/>
              <a:ext cx="5282489" cy="242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pic>
        <p:nvPicPr>
          <p:cNvPr id="6148" name="Picture 7" descr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6210300"/>
            <a:ext cx="20542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7863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766</Words>
  <Application>Microsoft Office PowerPoint</Application>
  <PresentationFormat>自定义</PresentationFormat>
  <Paragraphs>96</Paragraphs>
  <Slides>16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运满满在大数据和AI的应用</vt:lpstr>
      <vt:lpstr>运满满背景介绍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除了无人驾驶AI将用于智慧物流的很多方面</vt:lpstr>
      <vt:lpstr>幻灯片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trunks intelligent roads</dc:title>
  <dc:creator>Microsoft Office 用户</dc:creator>
  <cp:lastModifiedBy>wangdong</cp:lastModifiedBy>
  <cp:revision>99</cp:revision>
  <dcterms:created xsi:type="dcterms:W3CDTF">2018-07-09T06:48:02Z</dcterms:created>
  <dcterms:modified xsi:type="dcterms:W3CDTF">2018-08-19T14:02:09Z</dcterms:modified>
</cp:coreProperties>
</file>